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97" r:id="rId2"/>
    <p:sldId id="298" r:id="rId3"/>
    <p:sldId id="299" r:id="rId4"/>
    <p:sldId id="300" r:id="rId5"/>
    <p:sldId id="314" r:id="rId6"/>
    <p:sldId id="31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3E21257B-4186-42D2-B7F7-B3070FA6E1C2}">
          <p14:sldIdLst>
            <p14:sldId id="297"/>
            <p14:sldId id="298"/>
            <p14:sldId id="299"/>
            <p14:sldId id="300"/>
            <p14:sldId id="314"/>
            <p14:sldId id="315"/>
          </p14:sldIdLst>
        </p14:section>
        <p14:section name="Oddíl bez názvu" id="{E9429D12-6E76-4659-9A29-588B4A9811A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tišek MED" initials="FM" lastIdx="4" clrIdx="0">
    <p:extLst>
      <p:ext uri="{19B8F6BF-5375-455C-9EA6-DF929625EA0E}">
        <p15:presenceInfo xmlns:p15="http://schemas.microsoft.com/office/powerpoint/2012/main" userId="František ME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82960" autoAdjust="0"/>
  </p:normalViewPr>
  <p:slideViewPr>
    <p:cSldViewPr snapToGrid="0">
      <p:cViewPr varScale="1">
        <p:scale>
          <a:sx n="95" d="100"/>
          <a:sy n="95" d="100"/>
        </p:scale>
        <p:origin x="12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55452-1A8A-4E3D-95A0-7B607C3B0707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9B503-F706-4B07-B58D-909E422AF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E0B6-B3E9-47BE-82A3-E5B349F6556E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7917-A64A-4F71-A4B9-87388FD090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18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FD49E-BB3B-4A48-90FE-34461A64DCCB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8AED8-FAFB-4161-9353-F15F8FD0AB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262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75737-B933-40D9-9559-EC9756F32322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AF9CF-20D7-43C0-9E6F-FD2560C7D4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023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0D3B5-684B-48D4-8209-B15B8E9FE0CF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89A53-7CA7-476A-82DF-F6E2A344B4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576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3C76-B04C-4273-992E-4CF6AC70F58B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72EF1-388C-4FEA-998B-3D1F9D8C4C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81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24EDD-0195-4E7F-904F-47779D18A619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D5B9B-EB61-4C83-B4E0-3139EF3B9E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27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8AE5D-E04D-4A3B-8654-55119CA696ED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0D627-DB6A-4E29-9DE3-4CB15E1566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140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AB71-7551-460E-B5B4-2CB55C688375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DFFF4-05A7-4F77-9798-54E6C9AE05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538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1BF79-579F-4747-B78B-3CF9312888C1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9D533-DAD7-4D82-BAF6-2C5BE5EE42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387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C9A1-5DE0-4C82-859D-C9B7819A58B8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2F0C8-6921-43CF-B99D-0EF89811C6A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305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4B138-5A47-4588-9BCB-61C0C05ECA86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E50E8-D09E-4F8F-9781-8E6DC5214C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579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D5EA8E-677C-460A-A7C5-3D38AC8C63B3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5084D0F-7BB5-41AF-946F-6B9A91ED94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162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914400" y="1590495"/>
            <a:ext cx="10363200" cy="1470025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00000"/>
                </a:solidFill>
                <a:latin typeface="Georgia" panose="02040502050405020303" pitchFamily="18" charset="0"/>
              </a:rPr>
              <a:t>Odbor OSN a globálních otázek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828800" y="4722632"/>
            <a:ext cx="8534400" cy="1752600"/>
          </a:xfrm>
        </p:spPr>
        <p:txBody>
          <a:bodyPr/>
          <a:lstStyle/>
          <a:p>
            <a:pPr eaLnBrk="1" hangingPunct="1"/>
            <a:endParaRPr lang="cs-CZ" altLang="cs-CZ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eaLnBrk="1" hangingPunct="1"/>
            <a:r>
              <a:rPr lang="cs-CZ" altLang="cs-CZ" sz="2000" dirty="0">
                <a:solidFill>
                  <a:srgbClr val="0070C0"/>
                </a:solidFill>
                <a:latin typeface="Georgia" panose="02040502050405020303" pitchFamily="18" charset="0"/>
              </a:rPr>
              <a:t>Praha, 9. dubna 2024</a:t>
            </a:r>
          </a:p>
        </p:txBody>
      </p:sp>
      <p:pic>
        <p:nvPicPr>
          <p:cNvPr id="2052" name="Picture 16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26" y="199846"/>
            <a:ext cx="3995738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085" y="3099393"/>
            <a:ext cx="2873829" cy="192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4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odnadpis 2"/>
          <p:cNvSpPr txBox="1">
            <a:spLocks/>
          </p:cNvSpPr>
          <p:nvPr/>
        </p:nvSpPr>
        <p:spPr bwMode="auto">
          <a:xfrm>
            <a:off x="1114697" y="1704961"/>
            <a:ext cx="9962606" cy="3413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base" hangingPunct="1">
              <a:spcAft>
                <a:spcPts val="600"/>
              </a:spcAft>
            </a:pPr>
            <a:r>
              <a:rPr lang="cs-CZ" altLang="cs-CZ" sz="2800" dirty="0">
                <a:solidFill>
                  <a:srgbClr val="C00000"/>
                </a:solidFill>
                <a:latin typeface="Georgia" panose="02040502050405020303" pitchFamily="18" charset="0"/>
              </a:rPr>
              <a:t>zařazení v rámci MZV:</a:t>
            </a:r>
            <a:r>
              <a:rPr lang="cs-CZ" altLang="cs-CZ" sz="2800" dirty="0">
                <a:solidFill>
                  <a:srgbClr val="0070C0"/>
                </a:solidFill>
                <a:latin typeface="Georgia" panose="02040502050405020303" pitchFamily="18" charset="0"/>
              </a:rPr>
              <a:t> sekce bezpečnostní a multilaterální (vedle teritoriálních, právní, logistických)</a:t>
            </a:r>
          </a:p>
          <a:p>
            <a:pPr eaLnBrk="1" fontAlgn="base" hangingPunct="1">
              <a:spcAft>
                <a:spcPct val="0"/>
              </a:spcAft>
            </a:pPr>
            <a:r>
              <a:rPr lang="cs-CZ" altLang="cs-CZ" sz="2800" dirty="0">
                <a:solidFill>
                  <a:srgbClr val="C00000"/>
                </a:solidFill>
                <a:latin typeface="Georgia" panose="02040502050405020303" pitchFamily="18" charset="0"/>
              </a:rPr>
              <a:t>oblasti působení: </a:t>
            </a:r>
          </a:p>
          <a:p>
            <a:pPr lvl="1" eaLnBrk="1" fontAlgn="base" hangingPunct="1">
              <a:spcAft>
                <a:spcPct val="0"/>
              </a:spcAft>
            </a:pP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prosperita a rozvoj</a:t>
            </a:r>
          </a:p>
          <a:p>
            <a:pPr lvl="1" eaLnBrk="1" fontAlgn="base" hangingPunct="1">
              <a:spcAft>
                <a:spcPct val="0"/>
              </a:spcAft>
            </a:pP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služba občanům</a:t>
            </a:r>
          </a:p>
          <a:p>
            <a:pPr lvl="1" eaLnBrk="1" fontAlgn="base" hangingPunct="1">
              <a:spcAft>
                <a:spcPct val="0"/>
              </a:spcAft>
            </a:pP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dobré vztahy a prezentace ČR</a:t>
            </a:r>
          </a:p>
          <a:p>
            <a:pPr lvl="1" eaLnBrk="1" fontAlgn="base" hangingPunct="1">
              <a:spcAft>
                <a:spcPct val="0"/>
              </a:spcAft>
            </a:pP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bezpečnost</a:t>
            </a:r>
          </a:p>
          <a:p>
            <a:pPr eaLnBrk="1" fontAlgn="base" hangingPunct="1">
              <a:spcAft>
                <a:spcPct val="0"/>
              </a:spcAft>
            </a:pPr>
            <a:endParaRPr lang="cs-CZ" altLang="cs-CZ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pic>
        <p:nvPicPr>
          <p:cNvPr id="3076" name="Picture 16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205"/>
            <a:ext cx="3995738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337" y="2683578"/>
            <a:ext cx="5172892" cy="365644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0206446" y="2760618"/>
            <a:ext cx="1201783" cy="269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0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Podnadpis 2"/>
          <p:cNvSpPr txBox="1">
            <a:spLocks/>
          </p:cNvSpPr>
          <p:nvPr/>
        </p:nvSpPr>
        <p:spPr bwMode="auto">
          <a:xfrm>
            <a:off x="529727" y="1959430"/>
            <a:ext cx="10591119" cy="4415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fontAlgn="base" hangingPunct="1"/>
            <a:r>
              <a:rPr lang="cs-CZ" altLang="cs-CZ" sz="2400" dirty="0">
                <a:solidFill>
                  <a:srgbClr val="C00000"/>
                </a:solidFill>
                <a:latin typeface="Georgia" panose="02040502050405020303" pitchFamily="18" charset="0"/>
              </a:rPr>
              <a:t>cíl OSN: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uchránit budoucí generace od válek </a:t>
            </a:r>
          </a:p>
          <a:p>
            <a:pPr marL="0" indent="0" algn="just" eaLnBrk="1" fontAlgn="base" hangingPunct="1">
              <a:buNone/>
            </a:pP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                     a zajistit blahobyt</a:t>
            </a:r>
          </a:p>
          <a:p>
            <a:pPr marL="0" indent="0" algn="just" eaLnBrk="1" fontAlgn="base" hangingPunct="1">
              <a:spcBef>
                <a:spcPts val="0"/>
              </a:spcBef>
              <a:buNone/>
            </a:pPr>
            <a:endParaRPr lang="cs-CZ" altLang="cs-CZ" sz="240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400" dirty="0">
                <a:solidFill>
                  <a:srgbClr val="C00000"/>
                </a:solidFill>
                <a:latin typeface="Georgia" panose="02040502050405020303" pitchFamily="18" charset="0"/>
              </a:rPr>
              <a:t>pozitiva: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 konfliktů, rozvoj LP a humanitární ochrany, 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prosperity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a      chudoby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,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unifikace norem, vymýcení nemocí..</a:t>
            </a: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400" dirty="0">
                <a:solidFill>
                  <a:srgbClr val="C00000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kritika: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akceschopnost,</a:t>
            </a:r>
            <a:r>
              <a:rPr lang="cs-CZ" altLang="cs-CZ" sz="2400" dirty="0">
                <a:solidFill>
                  <a:srgbClr val="C00000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efektivita, zastaralost</a:t>
            </a:r>
            <a:endParaRPr lang="cs-CZ" altLang="cs-CZ" sz="240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 eaLnBrk="1" fontAlgn="base" hangingPunct="1">
              <a:spcBef>
                <a:spcPts val="1800"/>
              </a:spcBef>
              <a:spcAft>
                <a:spcPts val="600"/>
              </a:spcAft>
            </a:pPr>
            <a:r>
              <a:rPr lang="cs-CZ" altLang="cs-CZ" sz="2400" dirty="0">
                <a:solidFill>
                  <a:srgbClr val="C00000"/>
                </a:solidFill>
                <a:latin typeface="Georgia" panose="02040502050405020303" pitchFamily="18" charset="0"/>
              </a:rPr>
              <a:t>ruská agrese/změna bezpečnostního prostředí: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 determinant zahraniční politiky (bilaterální, evropské, multilaterální)</a:t>
            </a:r>
          </a:p>
          <a:p>
            <a:pPr algn="just" eaLnBrk="1" fontAlgn="base" hangingPunct="1">
              <a:spcBef>
                <a:spcPts val="1800"/>
              </a:spcBef>
              <a:spcAft>
                <a:spcPts val="600"/>
              </a:spcAft>
            </a:pPr>
            <a:r>
              <a:rPr lang="cs-CZ" altLang="cs-CZ" sz="2400" dirty="0" err="1">
                <a:solidFill>
                  <a:srgbClr val="C00000"/>
                </a:solidFill>
                <a:latin typeface="Georgia" panose="02040502050405020303" pitchFamily="18" charset="0"/>
              </a:rPr>
              <a:t>polykrize</a:t>
            </a:r>
            <a:r>
              <a:rPr lang="cs-CZ" altLang="cs-CZ" sz="2400" dirty="0">
                <a:solidFill>
                  <a:srgbClr val="C00000"/>
                </a:solidFill>
                <a:latin typeface="Georgia" panose="02040502050405020303" pitchFamily="18" charset="0"/>
              </a:rPr>
              <a:t>: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klima, pandemie, obchodní války, technologie, rozvojové cíle..</a:t>
            </a:r>
            <a:endParaRPr lang="cs-CZ" altLang="cs-CZ" sz="24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4100" name="Picture 16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88" y="127954"/>
            <a:ext cx="3995738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World issues - windowsati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132" y="199437"/>
            <a:ext cx="3021874" cy="302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870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 txBox="1">
            <a:spLocks/>
          </p:cNvSpPr>
          <p:nvPr/>
        </p:nvSpPr>
        <p:spPr bwMode="auto">
          <a:xfrm>
            <a:off x="715936" y="2239919"/>
            <a:ext cx="10765973" cy="88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>
                <a:solidFill>
                  <a:srgbClr val="C00000"/>
                </a:solidFill>
                <a:latin typeface="Georgia" panose="02040502050405020303" pitchFamily="18" charset="0"/>
              </a:rPr>
              <a:t> Oblasti působení odboru OSN a globálních otázek</a:t>
            </a:r>
          </a:p>
        </p:txBody>
      </p:sp>
      <p:sp>
        <p:nvSpPr>
          <p:cNvPr id="5123" name="Podnadpis 2"/>
          <p:cNvSpPr txBox="1">
            <a:spLocks/>
          </p:cNvSpPr>
          <p:nvPr/>
        </p:nvSpPr>
        <p:spPr bwMode="auto">
          <a:xfrm>
            <a:off x="812413" y="2862594"/>
            <a:ext cx="10669496" cy="415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fontAlgn="base" hangingPunct="1">
              <a:spcAft>
                <a:spcPts val="600"/>
              </a:spcAft>
            </a:pPr>
            <a:r>
              <a:rPr lang="cs-CZ" altLang="cs-CZ" sz="2400" dirty="0">
                <a:solidFill>
                  <a:srgbClr val="C00000"/>
                </a:solidFill>
                <a:latin typeface="Georgia" panose="02040502050405020303" pitchFamily="18" charset="0"/>
              </a:rPr>
              <a:t>cíl: prosazovaní národních priorit na multilaterálních fórech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- v oblasti mezinárodní bezpečnosti a spolupráce OSN, udržitelného rozvoje, ochrany klimatu, mnohostranných ekonomických vztahů a mezinárodního obchodu</a:t>
            </a: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koordinace předklání </a:t>
            </a:r>
            <a:r>
              <a:rPr lang="cs-CZ" altLang="cs-CZ" sz="2400" dirty="0">
                <a:solidFill>
                  <a:srgbClr val="C00000"/>
                </a:solidFill>
                <a:latin typeface="Georgia" panose="02040502050405020303" pitchFamily="18" charset="0"/>
              </a:rPr>
              <a:t>kandidatur do orgánů OSN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a mezinárodních agencií</a:t>
            </a: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400" dirty="0">
                <a:solidFill>
                  <a:srgbClr val="C00000"/>
                </a:solidFill>
                <a:latin typeface="Georgia" panose="02040502050405020303" pitchFamily="18" charset="0"/>
              </a:rPr>
              <a:t>Projekty Agendy 2030 </a:t>
            </a: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pro udržitelný rozvoj</a:t>
            </a: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R2P, WPS, sankční režimy OSN, ekonomická spolupráce a odstraňování překážek volného obchodu, mírové mise OSN, rozpočtové otázky atd.</a:t>
            </a:r>
          </a:p>
        </p:txBody>
      </p:sp>
      <p:pic>
        <p:nvPicPr>
          <p:cNvPr id="5124" name="Picture 16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2" y="101830"/>
            <a:ext cx="3995738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521" y="327909"/>
            <a:ext cx="3414304" cy="1912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 txBox="1">
            <a:spLocks/>
          </p:cNvSpPr>
          <p:nvPr/>
        </p:nvSpPr>
        <p:spPr bwMode="auto">
          <a:xfrm>
            <a:off x="764175" y="1908992"/>
            <a:ext cx="10765973" cy="88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>
                <a:solidFill>
                  <a:srgbClr val="C00000"/>
                </a:solidFill>
                <a:latin typeface="Georgia" panose="02040502050405020303" pitchFamily="18" charset="0"/>
              </a:rPr>
              <a:t> Nástroje odboru OSN a globálních otázek</a:t>
            </a:r>
          </a:p>
        </p:txBody>
      </p:sp>
      <p:sp>
        <p:nvSpPr>
          <p:cNvPr id="5123" name="Podnadpis 2"/>
          <p:cNvSpPr txBox="1">
            <a:spLocks/>
          </p:cNvSpPr>
          <p:nvPr/>
        </p:nvSpPr>
        <p:spPr bwMode="auto">
          <a:xfrm>
            <a:off x="860652" y="2603862"/>
            <a:ext cx="10669496" cy="347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fontAlgn="base" hangingPunct="1">
              <a:spcAft>
                <a:spcPts val="600"/>
              </a:spcAft>
            </a:pPr>
            <a:r>
              <a:rPr lang="cs-CZ" altLang="cs-CZ" sz="2000" dirty="0">
                <a:solidFill>
                  <a:srgbClr val="C00000"/>
                </a:solidFill>
                <a:latin typeface="Georgia" panose="02040502050405020303" pitchFamily="18" charset="0"/>
              </a:rPr>
              <a:t>zahraniční síť: </a:t>
            </a:r>
            <a:r>
              <a:rPr lang="cs-CZ" altLang="cs-CZ" sz="2000" dirty="0">
                <a:solidFill>
                  <a:srgbClr val="0070C0"/>
                </a:solidFill>
                <a:latin typeface="Georgia" panose="02040502050405020303" pitchFamily="18" charset="0"/>
              </a:rPr>
              <a:t>SM New York, SM Vídeň, SM Ženeva, SM Paříž při OECD, SD Paříž při UNESCO, bilaterální úřady atd.</a:t>
            </a: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000" dirty="0">
                <a:solidFill>
                  <a:srgbClr val="C00000"/>
                </a:solidFill>
                <a:latin typeface="Georgia" panose="02040502050405020303" pitchFamily="18" charset="0"/>
              </a:rPr>
              <a:t>vnitroresortní a meziresortní koordinace</a:t>
            </a: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000" dirty="0">
                <a:solidFill>
                  <a:srgbClr val="C00000"/>
                </a:solidFill>
                <a:latin typeface="Georgia" panose="02040502050405020303" pitchFamily="18" charset="0"/>
              </a:rPr>
              <a:t>koordinace EU </a:t>
            </a:r>
            <a:r>
              <a:rPr lang="cs-CZ" altLang="cs-CZ" sz="2000" dirty="0">
                <a:solidFill>
                  <a:srgbClr val="0070C0"/>
                </a:solidFill>
                <a:latin typeface="Georgia" panose="02040502050405020303" pitchFamily="18" charset="0"/>
              </a:rPr>
              <a:t>(Brusel, v místě sídla MO – expertní/</a:t>
            </a:r>
            <a:r>
              <a:rPr lang="cs-CZ" altLang="cs-CZ" sz="2000" dirty="0" err="1">
                <a:solidFill>
                  <a:srgbClr val="0070C0"/>
                </a:solidFill>
                <a:latin typeface="Georgia" panose="02040502050405020303" pitchFamily="18" charset="0"/>
              </a:rPr>
              <a:t>HoMs</a:t>
            </a:r>
            <a:r>
              <a:rPr lang="cs-CZ" altLang="cs-CZ" sz="2000" dirty="0">
                <a:solidFill>
                  <a:srgbClr val="0070C0"/>
                </a:solidFill>
                <a:latin typeface="Georgia" panose="02040502050405020303" pitchFamily="18" charset="0"/>
              </a:rPr>
              <a:t>)</a:t>
            </a: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000" dirty="0">
                <a:solidFill>
                  <a:srgbClr val="C00000"/>
                </a:solidFill>
                <a:latin typeface="Georgia" panose="02040502050405020303" pitchFamily="18" charset="0"/>
              </a:rPr>
              <a:t>budování koalic </a:t>
            </a:r>
            <a:r>
              <a:rPr lang="cs-CZ" altLang="cs-CZ" sz="2000" dirty="0">
                <a:solidFill>
                  <a:srgbClr val="0070C0"/>
                </a:solidFill>
                <a:latin typeface="Georgia" panose="02040502050405020303" pitchFamily="18" charset="0"/>
              </a:rPr>
              <a:t>napříč regiony (vysvětlování a prosazování pozic, </a:t>
            </a:r>
            <a:r>
              <a:rPr lang="cs-CZ" altLang="cs-CZ" sz="2000" dirty="0" err="1">
                <a:solidFill>
                  <a:srgbClr val="0070C0"/>
                </a:solidFill>
                <a:latin typeface="Georgia" panose="02040502050405020303" pitchFamily="18" charset="0"/>
              </a:rPr>
              <a:t>like-minded</a:t>
            </a:r>
            <a:r>
              <a:rPr lang="cs-CZ" altLang="cs-CZ" sz="2000" dirty="0">
                <a:solidFill>
                  <a:srgbClr val="0070C0"/>
                </a:solidFill>
                <a:latin typeface="Georgia" panose="02040502050405020303" pitchFamily="18" charset="0"/>
              </a:rPr>
              <a:t> skupiny, demarše)</a:t>
            </a: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000" dirty="0">
                <a:solidFill>
                  <a:srgbClr val="C00000"/>
                </a:solidFill>
                <a:latin typeface="Georgia" panose="02040502050405020303" pitchFamily="18" charset="0"/>
              </a:rPr>
              <a:t>aktivní účast na jednáních </a:t>
            </a:r>
            <a:r>
              <a:rPr lang="cs-CZ" altLang="cs-CZ" sz="2000" dirty="0">
                <a:solidFill>
                  <a:srgbClr val="0070C0"/>
                </a:solidFill>
                <a:latin typeface="Georgia" panose="02040502050405020303" pitchFamily="18" charset="0"/>
              </a:rPr>
              <a:t>(projevy, rezoluce – vlastní/cizí, vyjednávání mezinárodních instrumentů, příprava cest zástupců ČR)</a:t>
            </a:r>
          </a:p>
          <a:p>
            <a:pPr algn="just" eaLnBrk="1" fontAlgn="base" hangingPunct="1">
              <a:spcAft>
                <a:spcPts val="600"/>
              </a:spcAft>
            </a:pPr>
            <a:r>
              <a:rPr lang="cs-CZ" altLang="cs-CZ" sz="2000" dirty="0">
                <a:solidFill>
                  <a:srgbClr val="C00000"/>
                </a:solidFill>
                <a:latin typeface="Georgia" panose="02040502050405020303" pitchFamily="18" charset="0"/>
              </a:rPr>
              <a:t>kandidatury</a:t>
            </a:r>
            <a:r>
              <a:rPr lang="cs-CZ" altLang="cs-CZ" sz="2000" dirty="0">
                <a:solidFill>
                  <a:srgbClr val="0070C0"/>
                </a:solidFill>
                <a:latin typeface="Georgia" panose="02040502050405020303" pitchFamily="18" charset="0"/>
              </a:rPr>
              <a:t> (prosazování pozic ve výkon mandátu MO)</a:t>
            </a:r>
          </a:p>
          <a:p>
            <a:pPr algn="just" eaLnBrk="1" fontAlgn="base" hangingPunct="1">
              <a:spcAft>
                <a:spcPct val="0"/>
              </a:spcAft>
            </a:pPr>
            <a:endParaRPr lang="cs-CZ" altLang="cs-CZ" sz="200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 eaLnBrk="1" fontAlgn="base" hangingPunct="1">
              <a:spcAft>
                <a:spcPct val="0"/>
              </a:spcAft>
            </a:pPr>
            <a:endParaRPr lang="cs-CZ" altLang="cs-CZ" sz="2000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pic>
        <p:nvPicPr>
          <p:cNvPr id="5124" name="Picture 16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37" y="155281"/>
            <a:ext cx="3995738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457" y="410028"/>
            <a:ext cx="2682239" cy="178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407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 txBox="1">
            <a:spLocks/>
          </p:cNvSpPr>
          <p:nvPr/>
        </p:nvSpPr>
        <p:spPr bwMode="auto">
          <a:xfrm>
            <a:off x="3082834" y="2185851"/>
            <a:ext cx="5947955" cy="42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>
                <a:solidFill>
                  <a:srgbClr val="C00000"/>
                </a:solidFill>
                <a:latin typeface="Georgia" panose="02040502050405020303" pitchFamily="18" charset="0"/>
              </a:rPr>
              <a:t> Děkujeme za pozornost.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cs-CZ" altLang="cs-CZ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cs-CZ" altLang="cs-CZ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cs-CZ" altLang="cs-CZ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cs-CZ" altLang="cs-CZ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cs-CZ" altLang="cs-CZ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Zuzana Stiborová &amp;  Lenka Šustrová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dirty="0">
                <a:solidFill>
                  <a:srgbClr val="0070C0"/>
                </a:solidFill>
                <a:latin typeface="Georgia" panose="02040502050405020303" pitchFamily="18" charset="0"/>
              </a:rPr>
              <a:t>osn@mzv.gov.cz</a:t>
            </a:r>
          </a:p>
        </p:txBody>
      </p:sp>
      <p:pic>
        <p:nvPicPr>
          <p:cNvPr id="5124" name="Picture 16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63" y="154079"/>
            <a:ext cx="3995738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336" y="3068820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049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306</Words>
  <Application>Microsoft Office PowerPoint</Application>
  <PresentationFormat>Širokoúhlá obrazovka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Wingdings</vt:lpstr>
      <vt:lpstr>Motiv systému Office</vt:lpstr>
      <vt:lpstr>Odbor OSN a globálních otázek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spojených národů a česká diplomacie</dc:title>
  <dc:creator>Daniel Volf</dc:creator>
  <cp:lastModifiedBy>Jana Peterková</cp:lastModifiedBy>
  <cp:revision>89</cp:revision>
  <dcterms:created xsi:type="dcterms:W3CDTF">2021-11-29T17:49:19Z</dcterms:created>
  <dcterms:modified xsi:type="dcterms:W3CDTF">2024-04-23T10:01:37Z</dcterms:modified>
</cp:coreProperties>
</file>