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</p:sldMasterIdLst>
  <p:notesMasterIdLst>
    <p:notesMasterId r:id="rId32"/>
  </p:notesMasterIdLst>
  <p:handoutMasterIdLst>
    <p:handoutMasterId r:id="rId33"/>
  </p:handoutMasterIdLst>
  <p:sldIdLst>
    <p:sldId id="502" r:id="rId2"/>
    <p:sldId id="493" r:id="rId3"/>
    <p:sldId id="495" r:id="rId4"/>
    <p:sldId id="496" r:id="rId5"/>
    <p:sldId id="497" r:id="rId6"/>
    <p:sldId id="498" r:id="rId7"/>
    <p:sldId id="499" r:id="rId8"/>
    <p:sldId id="500" r:id="rId9"/>
    <p:sldId id="501" r:id="rId10"/>
    <p:sldId id="475" r:id="rId11"/>
    <p:sldId id="473" r:id="rId12"/>
    <p:sldId id="474" r:id="rId13"/>
    <p:sldId id="472" r:id="rId14"/>
    <p:sldId id="476" r:id="rId15"/>
    <p:sldId id="479" r:id="rId16"/>
    <p:sldId id="477" r:id="rId17"/>
    <p:sldId id="482" r:id="rId18"/>
    <p:sldId id="480" r:id="rId19"/>
    <p:sldId id="481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4" r:id="rId28"/>
    <p:sldId id="478" r:id="rId29"/>
    <p:sldId id="491" r:id="rId30"/>
    <p:sldId id="490" r:id="rId31"/>
  </p:sldIdLst>
  <p:sldSz cx="10691813" cy="8064500"/>
  <p:notesSz cx="6797675" cy="9926638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PYSZKO" initials="MP" lastIdx="1" clrIdx="0">
    <p:extLst>
      <p:ext uri="{19B8F6BF-5375-455C-9EA6-DF929625EA0E}">
        <p15:presenceInfo xmlns:p15="http://schemas.microsoft.com/office/powerpoint/2012/main" userId="Marek PYSZ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004A9B"/>
    <a:srgbClr val="24559D"/>
    <a:srgbClr val="E41B13"/>
    <a:srgbClr val="970000"/>
    <a:srgbClr val="7F7F7F"/>
    <a:srgbClr val="FFFFFF"/>
    <a:srgbClr val="301515"/>
    <a:srgbClr val="FF7900"/>
    <a:srgbClr val="D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3" autoAdjust="0"/>
    <p:restoredTop sz="96897" autoAdjust="0"/>
  </p:normalViewPr>
  <p:slideViewPr>
    <p:cSldViewPr snapToGrid="0">
      <p:cViewPr varScale="1">
        <p:scale>
          <a:sx n="88" d="100"/>
          <a:sy n="88" d="100"/>
        </p:scale>
        <p:origin x="264" y="96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7D991-012D-4E8C-BBA0-B74110345B11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CDE4EA3-0934-4D42-8D3F-B4C5CBDBA50A}">
      <dgm:prSet phldrT="[Text]"/>
      <dgm:spPr/>
      <dgm:t>
        <a:bodyPr/>
        <a:lstStyle/>
        <a:p>
          <a:r>
            <a:rPr lang="cs-CZ" b="1" dirty="0" smtClean="0"/>
            <a:t>Individuální služby pro exportéry</a:t>
          </a:r>
          <a:endParaRPr lang="cs-CZ" b="1" dirty="0"/>
        </a:p>
      </dgm:t>
    </dgm:pt>
    <dgm:pt modelId="{6EE85605-B5A8-4F70-A5D4-016BA6AFA5F1}" type="parTrans" cxnId="{7F27533F-BFF2-4358-8634-34586F6E1699}">
      <dgm:prSet/>
      <dgm:spPr/>
      <dgm:t>
        <a:bodyPr/>
        <a:lstStyle/>
        <a:p>
          <a:endParaRPr lang="cs-CZ"/>
        </a:p>
      </dgm:t>
    </dgm:pt>
    <dgm:pt modelId="{C8528FCF-6126-4B1F-8369-A02BC6588837}" type="sibTrans" cxnId="{7F27533F-BFF2-4358-8634-34586F6E1699}">
      <dgm:prSet/>
      <dgm:spPr/>
      <dgm:t>
        <a:bodyPr/>
        <a:lstStyle/>
        <a:p>
          <a:endParaRPr lang="cs-CZ"/>
        </a:p>
      </dgm:t>
    </dgm:pt>
    <dgm:pt modelId="{EC390CE2-856C-43E2-B776-1FB6364F18C8}">
      <dgm:prSet phldrT="[Text]"/>
      <dgm:spPr/>
      <dgm:t>
        <a:bodyPr/>
        <a:lstStyle/>
        <a:p>
          <a:r>
            <a:rPr lang="cs-CZ" b="1" smtClean="0"/>
            <a:t>Projekty ekonomické diplomacie</a:t>
          </a:r>
          <a:endParaRPr lang="cs-CZ" b="1" dirty="0"/>
        </a:p>
      </dgm:t>
    </dgm:pt>
    <dgm:pt modelId="{1B58BC62-C5A0-44CB-9F5B-4B833296AB7A}" type="parTrans" cxnId="{BAD6A11A-EE7B-4928-88B2-C294FB5D94F2}">
      <dgm:prSet/>
      <dgm:spPr/>
      <dgm:t>
        <a:bodyPr/>
        <a:lstStyle/>
        <a:p>
          <a:endParaRPr lang="cs-CZ"/>
        </a:p>
      </dgm:t>
    </dgm:pt>
    <dgm:pt modelId="{5DC5211C-B39A-4E5A-A779-C0574C445EA3}" type="sibTrans" cxnId="{BAD6A11A-EE7B-4928-88B2-C294FB5D94F2}">
      <dgm:prSet/>
      <dgm:spPr/>
      <dgm:t>
        <a:bodyPr/>
        <a:lstStyle/>
        <a:p>
          <a:endParaRPr lang="cs-CZ"/>
        </a:p>
      </dgm:t>
    </dgm:pt>
    <dgm:pt modelId="{B20D84F6-D9C7-40A7-8E0E-A5B03A7F1E1D}">
      <dgm:prSet phldrT="[Text]"/>
      <dgm:spPr/>
      <dgm:t>
        <a:bodyPr/>
        <a:lstStyle/>
        <a:p>
          <a:r>
            <a:rPr lang="cs-CZ" b="0" dirty="0" smtClean="0"/>
            <a:t>Hodnocení kvality realizace projektů</a:t>
          </a:r>
          <a:endParaRPr lang="cs-CZ" b="0" dirty="0"/>
        </a:p>
      </dgm:t>
    </dgm:pt>
    <dgm:pt modelId="{A52AC718-C4B7-4626-9BF4-A64652E724F3}" type="parTrans" cxnId="{6E5097D4-5EF7-4322-A668-09292E8B0032}">
      <dgm:prSet/>
      <dgm:spPr/>
      <dgm:t>
        <a:bodyPr/>
        <a:lstStyle/>
        <a:p>
          <a:endParaRPr lang="cs-CZ"/>
        </a:p>
      </dgm:t>
    </dgm:pt>
    <dgm:pt modelId="{A15E63FC-943A-46D9-AD3F-1ADD8A630017}" type="sibTrans" cxnId="{6E5097D4-5EF7-4322-A668-09292E8B0032}">
      <dgm:prSet/>
      <dgm:spPr/>
      <dgm:t>
        <a:bodyPr/>
        <a:lstStyle/>
        <a:p>
          <a:endParaRPr lang="cs-CZ"/>
        </a:p>
      </dgm:t>
    </dgm:pt>
    <dgm:pt modelId="{36D9110E-F0D9-43D4-A215-C4CA6C5CBAEA}">
      <dgm:prSet phldrT="[Text]"/>
      <dgm:spPr/>
      <dgm:t>
        <a:bodyPr/>
        <a:lstStyle/>
        <a:p>
          <a:r>
            <a:rPr lang="cs-CZ" b="1" smtClean="0"/>
            <a:t>Hodnocení podnikatelských asociací </a:t>
          </a:r>
          <a:endParaRPr lang="cs-CZ" b="1" dirty="0"/>
        </a:p>
      </dgm:t>
    </dgm:pt>
    <dgm:pt modelId="{631F7ABC-EFB6-4F50-8ECB-49B1B8D28F67}" type="parTrans" cxnId="{442F4A11-2398-4953-AD95-2100C127F94C}">
      <dgm:prSet/>
      <dgm:spPr/>
      <dgm:t>
        <a:bodyPr/>
        <a:lstStyle/>
        <a:p>
          <a:endParaRPr lang="cs-CZ"/>
        </a:p>
      </dgm:t>
    </dgm:pt>
    <dgm:pt modelId="{7B4BA18E-F557-4AC2-BA5C-2941B3A28C96}" type="sibTrans" cxnId="{442F4A11-2398-4953-AD95-2100C127F94C}">
      <dgm:prSet/>
      <dgm:spPr/>
      <dgm:t>
        <a:bodyPr/>
        <a:lstStyle/>
        <a:p>
          <a:endParaRPr lang="cs-CZ"/>
        </a:p>
      </dgm:t>
    </dgm:pt>
    <dgm:pt modelId="{E33AE024-A53F-4A78-AC0B-C3F97ABD2C3A}">
      <dgm:prSet phldrT="[Text]"/>
      <dgm:spPr/>
      <dgm:t>
        <a:bodyPr/>
        <a:lstStyle/>
        <a:p>
          <a:r>
            <a:rPr lang="cs-CZ" dirty="0" smtClean="0"/>
            <a:t>Hodnocení kvality informací poskytovaných ZÚ, přístupu a profesionality při práci s asociacemi.</a:t>
          </a:r>
          <a:endParaRPr lang="cs-CZ" dirty="0"/>
        </a:p>
      </dgm:t>
    </dgm:pt>
    <dgm:pt modelId="{CD4D21F7-4395-4560-B5F0-A967758C8475}" type="parTrans" cxnId="{3D8E621F-BA71-474F-A56B-34AA15434554}">
      <dgm:prSet/>
      <dgm:spPr/>
      <dgm:t>
        <a:bodyPr/>
        <a:lstStyle/>
        <a:p>
          <a:endParaRPr lang="cs-CZ"/>
        </a:p>
      </dgm:t>
    </dgm:pt>
    <dgm:pt modelId="{89BC87CD-8816-4D0A-A985-670BC01D07F2}" type="sibTrans" cxnId="{3D8E621F-BA71-474F-A56B-34AA15434554}">
      <dgm:prSet/>
      <dgm:spPr/>
      <dgm:t>
        <a:bodyPr/>
        <a:lstStyle/>
        <a:p>
          <a:endParaRPr lang="cs-CZ"/>
        </a:p>
      </dgm:t>
    </dgm:pt>
    <dgm:pt modelId="{AAA7CB98-7B11-4ED0-8853-01906A805D84}">
      <dgm:prSet phldrT="[Text]"/>
      <dgm:spPr/>
      <dgm:t>
        <a:bodyPr/>
        <a:lstStyle/>
        <a:p>
          <a:r>
            <a:rPr lang="cs-CZ" dirty="0" smtClean="0"/>
            <a:t>Hodnocení kvality vyřízení služby pro exportéra na základě dotazníků.</a:t>
          </a:r>
          <a:endParaRPr lang="cs-CZ" b="0" dirty="0"/>
        </a:p>
      </dgm:t>
    </dgm:pt>
    <dgm:pt modelId="{B7DCFECA-CC93-4BED-8DED-6AE82FD47D6F}" type="parTrans" cxnId="{BA5CFDB2-DB37-43B4-8C79-196BD1857A47}">
      <dgm:prSet/>
      <dgm:spPr/>
      <dgm:t>
        <a:bodyPr/>
        <a:lstStyle/>
        <a:p>
          <a:endParaRPr lang="cs-CZ"/>
        </a:p>
      </dgm:t>
    </dgm:pt>
    <dgm:pt modelId="{B8A317C9-FE16-4549-8F70-DDB5544CF36A}" type="sibTrans" cxnId="{BA5CFDB2-DB37-43B4-8C79-196BD1857A47}">
      <dgm:prSet/>
      <dgm:spPr/>
      <dgm:t>
        <a:bodyPr/>
        <a:lstStyle/>
        <a:p>
          <a:endParaRPr lang="cs-CZ"/>
        </a:p>
      </dgm:t>
    </dgm:pt>
    <dgm:pt modelId="{C93E909B-0EBB-4009-844F-DDD60C2E9E08}">
      <dgm:prSet phldrT="[Text]"/>
      <dgm:spPr/>
      <dgm:t>
        <a:bodyPr/>
        <a:lstStyle/>
        <a:p>
          <a:r>
            <a:rPr lang="cs-CZ" b="0" dirty="0" smtClean="0"/>
            <a:t>Hodnotí firmy.</a:t>
          </a:r>
          <a:endParaRPr lang="cs-CZ" b="0" dirty="0"/>
        </a:p>
      </dgm:t>
    </dgm:pt>
    <dgm:pt modelId="{1EC23E2C-B77C-4B64-812A-A6CF0737934E}" type="parTrans" cxnId="{C6E68964-7429-47A8-B163-4C3FFD3BCE35}">
      <dgm:prSet/>
      <dgm:spPr/>
      <dgm:t>
        <a:bodyPr/>
        <a:lstStyle/>
        <a:p>
          <a:endParaRPr lang="cs-CZ"/>
        </a:p>
      </dgm:t>
    </dgm:pt>
    <dgm:pt modelId="{5DBA2B23-AB51-45DF-BCA8-E9A7B45269D8}" type="sibTrans" cxnId="{C6E68964-7429-47A8-B163-4C3FFD3BCE35}">
      <dgm:prSet/>
      <dgm:spPr/>
      <dgm:t>
        <a:bodyPr/>
        <a:lstStyle/>
        <a:p>
          <a:endParaRPr lang="cs-CZ"/>
        </a:p>
      </dgm:t>
    </dgm:pt>
    <dgm:pt modelId="{8526A233-5E22-4333-BD29-0D1EC4E1FF4F}">
      <dgm:prSet phldrT="[Text]"/>
      <dgm:spPr/>
      <dgm:t>
        <a:bodyPr/>
        <a:lstStyle/>
        <a:p>
          <a:r>
            <a:rPr lang="cs-CZ" b="0" dirty="0" smtClean="0"/>
            <a:t>Hodnotí účastníci projektů – firmy, sektorové asociace, jiné relevantní subjekty</a:t>
          </a:r>
          <a:endParaRPr lang="cs-CZ" b="0" dirty="0"/>
        </a:p>
      </dgm:t>
    </dgm:pt>
    <dgm:pt modelId="{C119F0AD-DFC7-429B-B2F2-84C078D36534}" type="parTrans" cxnId="{4169AB88-F759-44E6-AAF0-34BCC28D9E15}">
      <dgm:prSet/>
      <dgm:spPr/>
      <dgm:t>
        <a:bodyPr/>
        <a:lstStyle/>
        <a:p>
          <a:endParaRPr lang="cs-CZ"/>
        </a:p>
      </dgm:t>
    </dgm:pt>
    <dgm:pt modelId="{222F95DB-44C3-4E31-B2C5-2854025B9B10}" type="sibTrans" cxnId="{4169AB88-F759-44E6-AAF0-34BCC28D9E15}">
      <dgm:prSet/>
      <dgm:spPr/>
      <dgm:t>
        <a:bodyPr/>
        <a:lstStyle/>
        <a:p>
          <a:endParaRPr lang="cs-CZ"/>
        </a:p>
      </dgm:t>
    </dgm:pt>
    <dgm:pt modelId="{74378E58-DDCE-41FA-89BD-65615B293F48}">
      <dgm:prSet phldrT="[Text]"/>
      <dgm:spPr/>
      <dgm:t>
        <a:bodyPr/>
        <a:lstStyle/>
        <a:p>
          <a:r>
            <a:rPr lang="cs-CZ" dirty="0" smtClean="0"/>
            <a:t>Hodnotí HK, AMSP, SP a sektorové asociace</a:t>
          </a:r>
          <a:endParaRPr lang="cs-CZ" dirty="0"/>
        </a:p>
      </dgm:t>
    </dgm:pt>
    <dgm:pt modelId="{A1851784-C53D-4A8F-804A-F7CA2A681F15}" type="parTrans" cxnId="{0BA370FC-45C8-4D26-81AE-10CBAC4A5AA7}">
      <dgm:prSet/>
      <dgm:spPr/>
      <dgm:t>
        <a:bodyPr/>
        <a:lstStyle/>
        <a:p>
          <a:endParaRPr lang="cs-CZ"/>
        </a:p>
      </dgm:t>
    </dgm:pt>
    <dgm:pt modelId="{48A098AA-8349-4E6C-AFA3-D559694B5618}" type="sibTrans" cxnId="{0BA370FC-45C8-4D26-81AE-10CBAC4A5AA7}">
      <dgm:prSet/>
      <dgm:spPr/>
      <dgm:t>
        <a:bodyPr/>
        <a:lstStyle/>
        <a:p>
          <a:endParaRPr lang="cs-CZ"/>
        </a:p>
      </dgm:t>
    </dgm:pt>
    <dgm:pt modelId="{2BB29532-28C7-433F-AF4E-08DDC2AA6475}" type="pres">
      <dgm:prSet presAssocID="{10C7D991-012D-4E8C-BBA0-B74110345B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3EE828D-F3B4-41BB-ADE4-FE8B89021C5C}" type="pres">
      <dgm:prSet presAssocID="{ECDE4EA3-0934-4D42-8D3F-B4C5CBDBA50A}" presName="vertFlow" presStyleCnt="0"/>
      <dgm:spPr/>
      <dgm:t>
        <a:bodyPr/>
        <a:lstStyle/>
        <a:p>
          <a:endParaRPr lang="cs-CZ"/>
        </a:p>
      </dgm:t>
    </dgm:pt>
    <dgm:pt modelId="{4F6E608C-F274-4B50-B8EB-36ABE9985578}" type="pres">
      <dgm:prSet presAssocID="{ECDE4EA3-0934-4D42-8D3F-B4C5CBDBA50A}" presName="header" presStyleLbl="node1" presStyleIdx="0" presStyleCnt="3"/>
      <dgm:spPr/>
      <dgm:t>
        <a:bodyPr/>
        <a:lstStyle/>
        <a:p>
          <a:endParaRPr lang="cs-CZ"/>
        </a:p>
      </dgm:t>
    </dgm:pt>
    <dgm:pt modelId="{ED792441-5D1C-4C6C-AA05-EA7069BC16B7}" type="pres">
      <dgm:prSet presAssocID="{B7DCFECA-CC93-4BED-8DED-6AE82FD47D6F}" presName="parTrans" presStyleLbl="sibTrans2D1" presStyleIdx="0" presStyleCnt="6"/>
      <dgm:spPr/>
      <dgm:t>
        <a:bodyPr/>
        <a:lstStyle/>
        <a:p>
          <a:endParaRPr lang="cs-CZ"/>
        </a:p>
      </dgm:t>
    </dgm:pt>
    <dgm:pt modelId="{DBB945F8-E20F-4EBF-A91D-6D7816C28066}" type="pres">
      <dgm:prSet presAssocID="{AAA7CB98-7B11-4ED0-8853-01906A805D8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D8A92A-605B-4A7E-B7AE-FCDAA7D5E4E1}" type="pres">
      <dgm:prSet presAssocID="{B8A317C9-FE16-4549-8F70-DDB5544CF36A}" presName="sibTrans" presStyleLbl="sibTrans2D1" presStyleIdx="1" presStyleCnt="6"/>
      <dgm:spPr/>
      <dgm:t>
        <a:bodyPr/>
        <a:lstStyle/>
        <a:p>
          <a:endParaRPr lang="cs-CZ"/>
        </a:p>
      </dgm:t>
    </dgm:pt>
    <dgm:pt modelId="{1D166A1D-3FB4-47A1-8F02-722D74BE49EA}" type="pres">
      <dgm:prSet presAssocID="{C93E909B-0EBB-4009-844F-DDD60C2E9E08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3EBFAD-5BAB-47CA-9A47-4915B3D15C1C}" type="pres">
      <dgm:prSet presAssocID="{ECDE4EA3-0934-4D42-8D3F-B4C5CBDBA50A}" presName="hSp" presStyleCnt="0"/>
      <dgm:spPr/>
      <dgm:t>
        <a:bodyPr/>
        <a:lstStyle/>
        <a:p>
          <a:endParaRPr lang="cs-CZ"/>
        </a:p>
      </dgm:t>
    </dgm:pt>
    <dgm:pt modelId="{9521FB1A-28F0-4CB3-8ABA-EB9492626011}" type="pres">
      <dgm:prSet presAssocID="{EC390CE2-856C-43E2-B776-1FB6364F18C8}" presName="vertFlow" presStyleCnt="0"/>
      <dgm:spPr/>
      <dgm:t>
        <a:bodyPr/>
        <a:lstStyle/>
        <a:p>
          <a:endParaRPr lang="cs-CZ"/>
        </a:p>
      </dgm:t>
    </dgm:pt>
    <dgm:pt modelId="{FF65DDDA-E7FF-45EA-9B05-03E43F5F249F}" type="pres">
      <dgm:prSet presAssocID="{EC390CE2-856C-43E2-B776-1FB6364F18C8}" presName="header" presStyleLbl="node1" presStyleIdx="1" presStyleCnt="3"/>
      <dgm:spPr/>
      <dgm:t>
        <a:bodyPr/>
        <a:lstStyle/>
        <a:p>
          <a:endParaRPr lang="cs-CZ"/>
        </a:p>
      </dgm:t>
    </dgm:pt>
    <dgm:pt modelId="{480D4EC6-A617-4BB3-BA14-FC5F95848F5A}" type="pres">
      <dgm:prSet presAssocID="{A52AC718-C4B7-4626-9BF4-A64652E724F3}" presName="parTrans" presStyleLbl="sibTrans2D1" presStyleIdx="2" presStyleCnt="6"/>
      <dgm:spPr/>
      <dgm:t>
        <a:bodyPr/>
        <a:lstStyle/>
        <a:p>
          <a:endParaRPr lang="cs-CZ"/>
        </a:p>
      </dgm:t>
    </dgm:pt>
    <dgm:pt modelId="{DD9DC1DF-C17B-40D4-9045-DA527539BFDD}" type="pres">
      <dgm:prSet presAssocID="{B20D84F6-D9C7-40A7-8E0E-A5B03A7F1E1D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6A2630-3665-49B2-B082-B6671852961B}" type="pres">
      <dgm:prSet presAssocID="{A15E63FC-943A-46D9-AD3F-1ADD8A630017}" presName="sibTrans" presStyleLbl="sibTrans2D1" presStyleIdx="3" presStyleCnt="6"/>
      <dgm:spPr/>
      <dgm:t>
        <a:bodyPr/>
        <a:lstStyle/>
        <a:p>
          <a:endParaRPr lang="cs-CZ"/>
        </a:p>
      </dgm:t>
    </dgm:pt>
    <dgm:pt modelId="{7D30489E-9FC3-4E38-9A1C-7EEBBE38BDC7}" type="pres">
      <dgm:prSet presAssocID="{8526A233-5E22-4333-BD29-0D1EC4E1FF4F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2CFB1F-3756-4DF0-BCD9-7831A7B4E018}" type="pres">
      <dgm:prSet presAssocID="{EC390CE2-856C-43E2-B776-1FB6364F18C8}" presName="hSp" presStyleCnt="0"/>
      <dgm:spPr/>
      <dgm:t>
        <a:bodyPr/>
        <a:lstStyle/>
        <a:p>
          <a:endParaRPr lang="cs-CZ"/>
        </a:p>
      </dgm:t>
    </dgm:pt>
    <dgm:pt modelId="{8236D79F-7829-4CEA-9E93-73265006AB49}" type="pres">
      <dgm:prSet presAssocID="{36D9110E-F0D9-43D4-A215-C4CA6C5CBAEA}" presName="vertFlow" presStyleCnt="0"/>
      <dgm:spPr/>
      <dgm:t>
        <a:bodyPr/>
        <a:lstStyle/>
        <a:p>
          <a:endParaRPr lang="cs-CZ"/>
        </a:p>
      </dgm:t>
    </dgm:pt>
    <dgm:pt modelId="{06D8D590-F36E-4A07-80BA-034F064FA768}" type="pres">
      <dgm:prSet presAssocID="{36D9110E-F0D9-43D4-A215-C4CA6C5CBAEA}" presName="header" presStyleLbl="node1" presStyleIdx="2" presStyleCnt="3"/>
      <dgm:spPr/>
      <dgm:t>
        <a:bodyPr/>
        <a:lstStyle/>
        <a:p>
          <a:endParaRPr lang="cs-CZ"/>
        </a:p>
      </dgm:t>
    </dgm:pt>
    <dgm:pt modelId="{99EB26DA-549F-4044-8F52-D5FE4085BA00}" type="pres">
      <dgm:prSet presAssocID="{CD4D21F7-4395-4560-B5F0-A967758C8475}" presName="parTrans" presStyleLbl="sibTrans2D1" presStyleIdx="4" presStyleCnt="6"/>
      <dgm:spPr/>
      <dgm:t>
        <a:bodyPr/>
        <a:lstStyle/>
        <a:p>
          <a:endParaRPr lang="cs-CZ"/>
        </a:p>
      </dgm:t>
    </dgm:pt>
    <dgm:pt modelId="{9CB79009-EFFB-4178-A4F0-FC70EA8FA42B}" type="pres">
      <dgm:prSet presAssocID="{E33AE024-A53F-4A78-AC0B-C3F97ABD2C3A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975A6B-031C-4614-A4C0-79D07585FC97}" type="pres">
      <dgm:prSet presAssocID="{89BC87CD-8816-4D0A-A985-670BC01D07F2}" presName="sibTrans" presStyleLbl="sibTrans2D1" presStyleIdx="5" presStyleCnt="6"/>
      <dgm:spPr/>
      <dgm:t>
        <a:bodyPr/>
        <a:lstStyle/>
        <a:p>
          <a:endParaRPr lang="cs-CZ"/>
        </a:p>
      </dgm:t>
    </dgm:pt>
    <dgm:pt modelId="{F5FF69B3-D6A9-400F-993B-8A2AEE61390D}" type="pres">
      <dgm:prSet presAssocID="{74378E58-DDCE-41FA-89BD-65615B293F48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EAEE0B-E943-44AB-B3DE-7B6F205CF6C3}" type="presOf" srcId="{10C7D991-012D-4E8C-BBA0-B74110345B11}" destId="{2BB29532-28C7-433F-AF4E-08DDC2AA6475}" srcOrd="0" destOrd="0" presId="urn:microsoft.com/office/officeart/2005/8/layout/lProcess1"/>
    <dgm:cxn modelId="{A06AE55E-AC8A-4E90-9739-5355D77193E2}" type="presOf" srcId="{A15E63FC-943A-46D9-AD3F-1ADD8A630017}" destId="{E06A2630-3665-49B2-B082-B6671852961B}" srcOrd="0" destOrd="0" presId="urn:microsoft.com/office/officeart/2005/8/layout/lProcess1"/>
    <dgm:cxn modelId="{A29A33FD-921D-4F99-8913-8A9117996B86}" type="presOf" srcId="{EC390CE2-856C-43E2-B776-1FB6364F18C8}" destId="{FF65DDDA-E7FF-45EA-9B05-03E43F5F249F}" srcOrd="0" destOrd="0" presId="urn:microsoft.com/office/officeart/2005/8/layout/lProcess1"/>
    <dgm:cxn modelId="{442F4A11-2398-4953-AD95-2100C127F94C}" srcId="{10C7D991-012D-4E8C-BBA0-B74110345B11}" destId="{36D9110E-F0D9-43D4-A215-C4CA6C5CBAEA}" srcOrd="2" destOrd="0" parTransId="{631F7ABC-EFB6-4F50-8ECB-49B1B8D28F67}" sibTransId="{7B4BA18E-F557-4AC2-BA5C-2941B3A28C96}"/>
    <dgm:cxn modelId="{9574B1EF-230A-4DB3-99AF-C8F7E42E1C84}" type="presOf" srcId="{AAA7CB98-7B11-4ED0-8853-01906A805D84}" destId="{DBB945F8-E20F-4EBF-A91D-6D7816C28066}" srcOrd="0" destOrd="0" presId="urn:microsoft.com/office/officeart/2005/8/layout/lProcess1"/>
    <dgm:cxn modelId="{6B789D7C-8290-458A-802A-0DA6C2F117B7}" type="presOf" srcId="{89BC87CD-8816-4D0A-A985-670BC01D07F2}" destId="{CD975A6B-031C-4614-A4C0-79D07585FC97}" srcOrd="0" destOrd="0" presId="urn:microsoft.com/office/officeart/2005/8/layout/lProcess1"/>
    <dgm:cxn modelId="{1863C5BF-8972-4D9E-A962-7285F72C69D5}" type="presOf" srcId="{C93E909B-0EBB-4009-844F-DDD60C2E9E08}" destId="{1D166A1D-3FB4-47A1-8F02-722D74BE49EA}" srcOrd="0" destOrd="0" presId="urn:microsoft.com/office/officeart/2005/8/layout/lProcess1"/>
    <dgm:cxn modelId="{42905E3A-D5AE-416B-9BD1-DC3FEE839D61}" type="presOf" srcId="{A52AC718-C4B7-4626-9BF4-A64652E724F3}" destId="{480D4EC6-A617-4BB3-BA14-FC5F95848F5A}" srcOrd="0" destOrd="0" presId="urn:microsoft.com/office/officeart/2005/8/layout/lProcess1"/>
    <dgm:cxn modelId="{1E0C4C8B-AE21-4922-AE15-7450BCB7285C}" type="presOf" srcId="{E33AE024-A53F-4A78-AC0B-C3F97ABD2C3A}" destId="{9CB79009-EFFB-4178-A4F0-FC70EA8FA42B}" srcOrd="0" destOrd="0" presId="urn:microsoft.com/office/officeart/2005/8/layout/lProcess1"/>
    <dgm:cxn modelId="{57187F37-46FA-453C-B946-CDAEAD5F7295}" type="presOf" srcId="{B8A317C9-FE16-4549-8F70-DDB5544CF36A}" destId="{44D8A92A-605B-4A7E-B7AE-FCDAA7D5E4E1}" srcOrd="0" destOrd="0" presId="urn:microsoft.com/office/officeart/2005/8/layout/lProcess1"/>
    <dgm:cxn modelId="{0BA370FC-45C8-4D26-81AE-10CBAC4A5AA7}" srcId="{36D9110E-F0D9-43D4-A215-C4CA6C5CBAEA}" destId="{74378E58-DDCE-41FA-89BD-65615B293F48}" srcOrd="1" destOrd="0" parTransId="{A1851784-C53D-4A8F-804A-F7CA2A681F15}" sibTransId="{48A098AA-8349-4E6C-AFA3-D559694B5618}"/>
    <dgm:cxn modelId="{6E5097D4-5EF7-4322-A668-09292E8B0032}" srcId="{EC390CE2-856C-43E2-B776-1FB6364F18C8}" destId="{B20D84F6-D9C7-40A7-8E0E-A5B03A7F1E1D}" srcOrd="0" destOrd="0" parTransId="{A52AC718-C4B7-4626-9BF4-A64652E724F3}" sibTransId="{A15E63FC-943A-46D9-AD3F-1ADD8A630017}"/>
    <dgm:cxn modelId="{C6611549-562B-4FDA-8894-BD9AA8CD1184}" type="presOf" srcId="{B20D84F6-D9C7-40A7-8E0E-A5B03A7F1E1D}" destId="{DD9DC1DF-C17B-40D4-9045-DA527539BFDD}" srcOrd="0" destOrd="0" presId="urn:microsoft.com/office/officeart/2005/8/layout/lProcess1"/>
    <dgm:cxn modelId="{BA5CFDB2-DB37-43B4-8C79-196BD1857A47}" srcId="{ECDE4EA3-0934-4D42-8D3F-B4C5CBDBA50A}" destId="{AAA7CB98-7B11-4ED0-8853-01906A805D84}" srcOrd="0" destOrd="0" parTransId="{B7DCFECA-CC93-4BED-8DED-6AE82FD47D6F}" sibTransId="{B8A317C9-FE16-4549-8F70-DDB5544CF36A}"/>
    <dgm:cxn modelId="{59F8BCC5-7F60-47A9-8503-FD892B9CC99B}" type="presOf" srcId="{B7DCFECA-CC93-4BED-8DED-6AE82FD47D6F}" destId="{ED792441-5D1C-4C6C-AA05-EA7069BC16B7}" srcOrd="0" destOrd="0" presId="urn:microsoft.com/office/officeart/2005/8/layout/lProcess1"/>
    <dgm:cxn modelId="{C6E68964-7429-47A8-B163-4C3FFD3BCE35}" srcId="{ECDE4EA3-0934-4D42-8D3F-B4C5CBDBA50A}" destId="{C93E909B-0EBB-4009-844F-DDD60C2E9E08}" srcOrd="1" destOrd="0" parTransId="{1EC23E2C-B77C-4B64-812A-A6CF0737934E}" sibTransId="{5DBA2B23-AB51-45DF-BCA8-E9A7B45269D8}"/>
    <dgm:cxn modelId="{4F13E827-0E00-410D-A877-55004F75C1F4}" type="presOf" srcId="{36D9110E-F0D9-43D4-A215-C4CA6C5CBAEA}" destId="{06D8D590-F36E-4A07-80BA-034F064FA768}" srcOrd="0" destOrd="0" presId="urn:microsoft.com/office/officeart/2005/8/layout/lProcess1"/>
    <dgm:cxn modelId="{AA7496AE-1F49-4BA9-94BA-1EEA268B91AF}" type="presOf" srcId="{CD4D21F7-4395-4560-B5F0-A967758C8475}" destId="{99EB26DA-549F-4044-8F52-D5FE4085BA00}" srcOrd="0" destOrd="0" presId="urn:microsoft.com/office/officeart/2005/8/layout/lProcess1"/>
    <dgm:cxn modelId="{BAD6A11A-EE7B-4928-88B2-C294FB5D94F2}" srcId="{10C7D991-012D-4E8C-BBA0-B74110345B11}" destId="{EC390CE2-856C-43E2-B776-1FB6364F18C8}" srcOrd="1" destOrd="0" parTransId="{1B58BC62-C5A0-44CB-9F5B-4B833296AB7A}" sibTransId="{5DC5211C-B39A-4E5A-A779-C0574C445EA3}"/>
    <dgm:cxn modelId="{7F27533F-BFF2-4358-8634-34586F6E1699}" srcId="{10C7D991-012D-4E8C-BBA0-B74110345B11}" destId="{ECDE4EA3-0934-4D42-8D3F-B4C5CBDBA50A}" srcOrd="0" destOrd="0" parTransId="{6EE85605-B5A8-4F70-A5D4-016BA6AFA5F1}" sibTransId="{C8528FCF-6126-4B1F-8369-A02BC6588837}"/>
    <dgm:cxn modelId="{1AE9050F-6732-4628-BA7C-AFD2CA6677D9}" type="presOf" srcId="{8526A233-5E22-4333-BD29-0D1EC4E1FF4F}" destId="{7D30489E-9FC3-4E38-9A1C-7EEBBE38BDC7}" srcOrd="0" destOrd="0" presId="urn:microsoft.com/office/officeart/2005/8/layout/lProcess1"/>
    <dgm:cxn modelId="{3D8E621F-BA71-474F-A56B-34AA15434554}" srcId="{36D9110E-F0D9-43D4-A215-C4CA6C5CBAEA}" destId="{E33AE024-A53F-4A78-AC0B-C3F97ABD2C3A}" srcOrd="0" destOrd="0" parTransId="{CD4D21F7-4395-4560-B5F0-A967758C8475}" sibTransId="{89BC87CD-8816-4D0A-A985-670BC01D07F2}"/>
    <dgm:cxn modelId="{FB1D0CD9-CAC5-4D92-B66A-471DE7A11923}" type="presOf" srcId="{ECDE4EA3-0934-4D42-8D3F-B4C5CBDBA50A}" destId="{4F6E608C-F274-4B50-B8EB-36ABE9985578}" srcOrd="0" destOrd="0" presId="urn:microsoft.com/office/officeart/2005/8/layout/lProcess1"/>
    <dgm:cxn modelId="{4169AB88-F759-44E6-AAF0-34BCC28D9E15}" srcId="{EC390CE2-856C-43E2-B776-1FB6364F18C8}" destId="{8526A233-5E22-4333-BD29-0D1EC4E1FF4F}" srcOrd="1" destOrd="0" parTransId="{C119F0AD-DFC7-429B-B2F2-84C078D36534}" sibTransId="{222F95DB-44C3-4E31-B2C5-2854025B9B10}"/>
    <dgm:cxn modelId="{881F24E7-1FD6-4FF3-866A-FE6ED90B3F0B}" type="presOf" srcId="{74378E58-DDCE-41FA-89BD-65615B293F48}" destId="{F5FF69B3-D6A9-400F-993B-8A2AEE61390D}" srcOrd="0" destOrd="0" presId="urn:microsoft.com/office/officeart/2005/8/layout/lProcess1"/>
    <dgm:cxn modelId="{3BBB32BE-855C-449B-A4B0-F718FFB9B913}" type="presParOf" srcId="{2BB29532-28C7-433F-AF4E-08DDC2AA6475}" destId="{D3EE828D-F3B4-41BB-ADE4-FE8B89021C5C}" srcOrd="0" destOrd="0" presId="urn:microsoft.com/office/officeart/2005/8/layout/lProcess1"/>
    <dgm:cxn modelId="{B16952C5-4A93-425A-B8FE-F48D9CA711AD}" type="presParOf" srcId="{D3EE828D-F3B4-41BB-ADE4-FE8B89021C5C}" destId="{4F6E608C-F274-4B50-B8EB-36ABE9985578}" srcOrd="0" destOrd="0" presId="urn:microsoft.com/office/officeart/2005/8/layout/lProcess1"/>
    <dgm:cxn modelId="{6DDEF454-19EC-4948-95B9-517928ECE8F7}" type="presParOf" srcId="{D3EE828D-F3B4-41BB-ADE4-FE8B89021C5C}" destId="{ED792441-5D1C-4C6C-AA05-EA7069BC16B7}" srcOrd="1" destOrd="0" presId="urn:microsoft.com/office/officeart/2005/8/layout/lProcess1"/>
    <dgm:cxn modelId="{4B119850-A988-47DC-A812-F467C5FDCD8B}" type="presParOf" srcId="{D3EE828D-F3B4-41BB-ADE4-FE8B89021C5C}" destId="{DBB945F8-E20F-4EBF-A91D-6D7816C28066}" srcOrd="2" destOrd="0" presId="urn:microsoft.com/office/officeart/2005/8/layout/lProcess1"/>
    <dgm:cxn modelId="{0565061B-D278-4327-8F0D-E9543688A696}" type="presParOf" srcId="{D3EE828D-F3B4-41BB-ADE4-FE8B89021C5C}" destId="{44D8A92A-605B-4A7E-B7AE-FCDAA7D5E4E1}" srcOrd="3" destOrd="0" presId="urn:microsoft.com/office/officeart/2005/8/layout/lProcess1"/>
    <dgm:cxn modelId="{91119C4D-955C-4ECD-96FB-D8A4DCFF9C68}" type="presParOf" srcId="{D3EE828D-F3B4-41BB-ADE4-FE8B89021C5C}" destId="{1D166A1D-3FB4-47A1-8F02-722D74BE49EA}" srcOrd="4" destOrd="0" presId="urn:microsoft.com/office/officeart/2005/8/layout/lProcess1"/>
    <dgm:cxn modelId="{190C393A-F894-49C5-BFD9-0457D5769DC4}" type="presParOf" srcId="{2BB29532-28C7-433F-AF4E-08DDC2AA6475}" destId="{523EBFAD-5BAB-47CA-9A47-4915B3D15C1C}" srcOrd="1" destOrd="0" presId="urn:microsoft.com/office/officeart/2005/8/layout/lProcess1"/>
    <dgm:cxn modelId="{48080A2A-5BBE-4531-A8BF-7EA6A2FF52E1}" type="presParOf" srcId="{2BB29532-28C7-433F-AF4E-08DDC2AA6475}" destId="{9521FB1A-28F0-4CB3-8ABA-EB9492626011}" srcOrd="2" destOrd="0" presId="urn:microsoft.com/office/officeart/2005/8/layout/lProcess1"/>
    <dgm:cxn modelId="{D37F77C2-D4EF-4ED9-BD06-E6FE7D625D3A}" type="presParOf" srcId="{9521FB1A-28F0-4CB3-8ABA-EB9492626011}" destId="{FF65DDDA-E7FF-45EA-9B05-03E43F5F249F}" srcOrd="0" destOrd="0" presId="urn:microsoft.com/office/officeart/2005/8/layout/lProcess1"/>
    <dgm:cxn modelId="{C41E111D-A134-4891-9612-5B00F9026BA3}" type="presParOf" srcId="{9521FB1A-28F0-4CB3-8ABA-EB9492626011}" destId="{480D4EC6-A617-4BB3-BA14-FC5F95848F5A}" srcOrd="1" destOrd="0" presId="urn:microsoft.com/office/officeart/2005/8/layout/lProcess1"/>
    <dgm:cxn modelId="{AF314116-53DF-459B-8456-5ED9199D79A7}" type="presParOf" srcId="{9521FB1A-28F0-4CB3-8ABA-EB9492626011}" destId="{DD9DC1DF-C17B-40D4-9045-DA527539BFDD}" srcOrd="2" destOrd="0" presId="urn:microsoft.com/office/officeart/2005/8/layout/lProcess1"/>
    <dgm:cxn modelId="{A8CDAEC4-7C18-4499-9F35-6FFB425E0DF6}" type="presParOf" srcId="{9521FB1A-28F0-4CB3-8ABA-EB9492626011}" destId="{E06A2630-3665-49B2-B082-B6671852961B}" srcOrd="3" destOrd="0" presId="urn:microsoft.com/office/officeart/2005/8/layout/lProcess1"/>
    <dgm:cxn modelId="{D575D258-17EE-43E5-95A4-EF8923A41CA3}" type="presParOf" srcId="{9521FB1A-28F0-4CB3-8ABA-EB9492626011}" destId="{7D30489E-9FC3-4E38-9A1C-7EEBBE38BDC7}" srcOrd="4" destOrd="0" presId="urn:microsoft.com/office/officeart/2005/8/layout/lProcess1"/>
    <dgm:cxn modelId="{FE920831-5B39-4688-9B73-C59C1DF0CEEA}" type="presParOf" srcId="{2BB29532-28C7-433F-AF4E-08DDC2AA6475}" destId="{3E2CFB1F-3756-4DF0-BCD9-7831A7B4E018}" srcOrd="3" destOrd="0" presId="urn:microsoft.com/office/officeart/2005/8/layout/lProcess1"/>
    <dgm:cxn modelId="{4F728C06-F9C7-41A5-B6C6-F891576CEA7A}" type="presParOf" srcId="{2BB29532-28C7-433F-AF4E-08DDC2AA6475}" destId="{8236D79F-7829-4CEA-9E93-73265006AB49}" srcOrd="4" destOrd="0" presId="urn:microsoft.com/office/officeart/2005/8/layout/lProcess1"/>
    <dgm:cxn modelId="{FA704F6B-EF25-4261-A46C-60B0EF97DB69}" type="presParOf" srcId="{8236D79F-7829-4CEA-9E93-73265006AB49}" destId="{06D8D590-F36E-4A07-80BA-034F064FA768}" srcOrd="0" destOrd="0" presId="urn:microsoft.com/office/officeart/2005/8/layout/lProcess1"/>
    <dgm:cxn modelId="{6C9E1085-0A0F-4437-9BE5-181B6F8495E3}" type="presParOf" srcId="{8236D79F-7829-4CEA-9E93-73265006AB49}" destId="{99EB26DA-549F-4044-8F52-D5FE4085BA00}" srcOrd="1" destOrd="0" presId="urn:microsoft.com/office/officeart/2005/8/layout/lProcess1"/>
    <dgm:cxn modelId="{8625C46C-11F0-4D9B-80D3-F45954C08952}" type="presParOf" srcId="{8236D79F-7829-4CEA-9E93-73265006AB49}" destId="{9CB79009-EFFB-4178-A4F0-FC70EA8FA42B}" srcOrd="2" destOrd="0" presId="urn:microsoft.com/office/officeart/2005/8/layout/lProcess1"/>
    <dgm:cxn modelId="{D5EDB917-EFA7-4E8B-B9FF-5FC10E2BE06B}" type="presParOf" srcId="{8236D79F-7829-4CEA-9E93-73265006AB49}" destId="{CD975A6B-031C-4614-A4C0-79D07585FC97}" srcOrd="3" destOrd="0" presId="urn:microsoft.com/office/officeart/2005/8/layout/lProcess1"/>
    <dgm:cxn modelId="{686F126D-5A43-45C5-98FE-B4304BFAD6E6}" type="presParOf" srcId="{8236D79F-7829-4CEA-9E93-73265006AB49}" destId="{F5FF69B3-D6A9-400F-993B-8A2AEE61390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7D991-012D-4E8C-BBA0-B74110345B11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CDE4EA3-0934-4D42-8D3F-B4C5CBDBA50A}">
      <dgm:prSet phldrT="[Text]"/>
      <dgm:spPr/>
      <dgm:t>
        <a:bodyPr/>
        <a:lstStyle/>
        <a:p>
          <a:r>
            <a:rPr lang="cs-CZ" b="1" smtClean="0"/>
            <a:t>Informace pro exportéry</a:t>
          </a:r>
          <a:endParaRPr lang="cs-CZ" b="1" dirty="0"/>
        </a:p>
      </dgm:t>
    </dgm:pt>
    <dgm:pt modelId="{6EE85605-B5A8-4F70-A5D4-016BA6AFA5F1}" type="parTrans" cxnId="{7F27533F-BFF2-4358-8634-34586F6E1699}">
      <dgm:prSet/>
      <dgm:spPr/>
      <dgm:t>
        <a:bodyPr/>
        <a:lstStyle/>
        <a:p>
          <a:endParaRPr lang="cs-CZ"/>
        </a:p>
      </dgm:t>
    </dgm:pt>
    <dgm:pt modelId="{C8528FCF-6126-4B1F-8369-A02BC6588837}" type="sibTrans" cxnId="{7F27533F-BFF2-4358-8634-34586F6E1699}">
      <dgm:prSet/>
      <dgm:spPr/>
      <dgm:t>
        <a:bodyPr/>
        <a:lstStyle/>
        <a:p>
          <a:endParaRPr lang="cs-CZ"/>
        </a:p>
      </dgm:t>
    </dgm:pt>
    <dgm:pt modelId="{EC390CE2-856C-43E2-B776-1FB6364F18C8}">
      <dgm:prSet phldrT="[Text]"/>
      <dgm:spPr/>
      <dgm:t>
        <a:bodyPr/>
        <a:lstStyle/>
        <a:p>
          <a:r>
            <a:rPr lang="cs-CZ" b="1" smtClean="0"/>
            <a:t>Hodnocení spolupráce s MZV</a:t>
          </a:r>
          <a:endParaRPr lang="cs-CZ" b="1" dirty="0"/>
        </a:p>
      </dgm:t>
    </dgm:pt>
    <dgm:pt modelId="{1B58BC62-C5A0-44CB-9F5B-4B833296AB7A}" type="parTrans" cxnId="{BAD6A11A-EE7B-4928-88B2-C294FB5D94F2}">
      <dgm:prSet/>
      <dgm:spPr/>
      <dgm:t>
        <a:bodyPr/>
        <a:lstStyle/>
        <a:p>
          <a:endParaRPr lang="cs-CZ"/>
        </a:p>
      </dgm:t>
    </dgm:pt>
    <dgm:pt modelId="{5DC5211C-B39A-4E5A-A779-C0574C445EA3}" type="sibTrans" cxnId="{BAD6A11A-EE7B-4928-88B2-C294FB5D94F2}">
      <dgm:prSet/>
      <dgm:spPr/>
      <dgm:t>
        <a:bodyPr/>
        <a:lstStyle/>
        <a:p>
          <a:endParaRPr lang="cs-CZ"/>
        </a:p>
      </dgm:t>
    </dgm:pt>
    <dgm:pt modelId="{B20D84F6-D9C7-40A7-8E0E-A5B03A7F1E1D}">
      <dgm:prSet phldrT="[Text]"/>
      <dgm:spPr/>
      <dgm:t>
        <a:bodyPr/>
        <a:lstStyle/>
        <a:p>
          <a:r>
            <a:rPr lang="cs-CZ" b="0" dirty="0" smtClean="0"/>
            <a:t>Hodnocení přístupu a ochoty ke spolupráci, dodržování metodických pokynů a kvality dodávaných podkladů.</a:t>
          </a:r>
          <a:endParaRPr lang="cs-CZ" b="0" dirty="0"/>
        </a:p>
      </dgm:t>
    </dgm:pt>
    <dgm:pt modelId="{A52AC718-C4B7-4626-9BF4-A64652E724F3}" type="parTrans" cxnId="{6E5097D4-5EF7-4322-A668-09292E8B0032}">
      <dgm:prSet/>
      <dgm:spPr/>
      <dgm:t>
        <a:bodyPr/>
        <a:lstStyle/>
        <a:p>
          <a:endParaRPr lang="cs-CZ"/>
        </a:p>
      </dgm:t>
    </dgm:pt>
    <dgm:pt modelId="{A15E63FC-943A-46D9-AD3F-1ADD8A630017}" type="sibTrans" cxnId="{6E5097D4-5EF7-4322-A668-09292E8B0032}">
      <dgm:prSet/>
      <dgm:spPr/>
      <dgm:t>
        <a:bodyPr/>
        <a:lstStyle/>
        <a:p>
          <a:endParaRPr lang="cs-CZ"/>
        </a:p>
      </dgm:t>
    </dgm:pt>
    <dgm:pt modelId="{36D9110E-F0D9-43D4-A215-C4CA6C5CBAEA}">
      <dgm:prSet phldrT="[Text]"/>
      <dgm:spPr/>
      <dgm:t>
        <a:bodyPr/>
        <a:lstStyle/>
        <a:p>
          <a:r>
            <a:rPr lang="pl-PL" b="1" smtClean="0"/>
            <a:t>Hodnocení spolupráce s rezorty </a:t>
          </a:r>
          <a:endParaRPr lang="cs-CZ" b="1" dirty="0"/>
        </a:p>
      </dgm:t>
    </dgm:pt>
    <dgm:pt modelId="{631F7ABC-EFB6-4F50-8ECB-49B1B8D28F67}" type="parTrans" cxnId="{442F4A11-2398-4953-AD95-2100C127F94C}">
      <dgm:prSet/>
      <dgm:spPr/>
      <dgm:t>
        <a:bodyPr/>
        <a:lstStyle/>
        <a:p>
          <a:endParaRPr lang="cs-CZ"/>
        </a:p>
      </dgm:t>
    </dgm:pt>
    <dgm:pt modelId="{7B4BA18E-F557-4AC2-BA5C-2941B3A28C96}" type="sibTrans" cxnId="{442F4A11-2398-4953-AD95-2100C127F94C}">
      <dgm:prSet/>
      <dgm:spPr/>
      <dgm:t>
        <a:bodyPr/>
        <a:lstStyle/>
        <a:p>
          <a:endParaRPr lang="cs-CZ"/>
        </a:p>
      </dgm:t>
    </dgm:pt>
    <dgm:pt modelId="{E33AE024-A53F-4A78-AC0B-C3F97ABD2C3A}">
      <dgm:prSet phldrT="[Text]"/>
      <dgm:spPr/>
      <dgm:t>
        <a:bodyPr/>
        <a:lstStyle/>
        <a:p>
          <a:r>
            <a:rPr lang="cs-CZ" dirty="0" smtClean="0"/>
            <a:t>Hodnocení kvality informací poskytovaných ZÚ, přístupu a profesionality při práci s rezorty.</a:t>
          </a:r>
          <a:endParaRPr lang="cs-CZ" dirty="0"/>
        </a:p>
      </dgm:t>
    </dgm:pt>
    <dgm:pt modelId="{CD4D21F7-4395-4560-B5F0-A967758C8475}" type="parTrans" cxnId="{3D8E621F-BA71-474F-A56B-34AA15434554}">
      <dgm:prSet/>
      <dgm:spPr/>
      <dgm:t>
        <a:bodyPr/>
        <a:lstStyle/>
        <a:p>
          <a:endParaRPr lang="cs-CZ"/>
        </a:p>
      </dgm:t>
    </dgm:pt>
    <dgm:pt modelId="{89BC87CD-8816-4D0A-A985-670BC01D07F2}" type="sibTrans" cxnId="{3D8E621F-BA71-474F-A56B-34AA15434554}">
      <dgm:prSet/>
      <dgm:spPr/>
      <dgm:t>
        <a:bodyPr/>
        <a:lstStyle/>
        <a:p>
          <a:endParaRPr lang="cs-CZ"/>
        </a:p>
      </dgm:t>
    </dgm:pt>
    <dgm:pt modelId="{AAA7CB98-7B11-4ED0-8853-01906A805D84}">
      <dgm:prSet phldrT="[Text]"/>
      <dgm:spPr/>
      <dgm:t>
        <a:bodyPr/>
        <a:lstStyle/>
        <a:p>
          <a:r>
            <a:rPr lang="cs-CZ" dirty="0" smtClean="0"/>
            <a:t>Hodnocení kvality dodávaných informací pro české exportéry – novinky, STI, MOP</a:t>
          </a:r>
          <a:endParaRPr lang="cs-CZ" b="0" dirty="0"/>
        </a:p>
      </dgm:t>
    </dgm:pt>
    <dgm:pt modelId="{B7DCFECA-CC93-4BED-8DED-6AE82FD47D6F}" type="parTrans" cxnId="{BA5CFDB2-DB37-43B4-8C79-196BD1857A47}">
      <dgm:prSet/>
      <dgm:spPr/>
      <dgm:t>
        <a:bodyPr/>
        <a:lstStyle/>
        <a:p>
          <a:endParaRPr lang="cs-CZ"/>
        </a:p>
      </dgm:t>
    </dgm:pt>
    <dgm:pt modelId="{B8A317C9-FE16-4549-8F70-DDB5544CF36A}" type="sibTrans" cxnId="{BA5CFDB2-DB37-43B4-8C79-196BD1857A47}">
      <dgm:prSet/>
      <dgm:spPr/>
      <dgm:t>
        <a:bodyPr/>
        <a:lstStyle/>
        <a:p>
          <a:endParaRPr lang="cs-CZ"/>
        </a:p>
      </dgm:t>
    </dgm:pt>
    <dgm:pt modelId="{C93E909B-0EBB-4009-844F-DDD60C2E9E08}">
      <dgm:prSet phldrT="[Text]"/>
      <dgm:spPr/>
      <dgm:t>
        <a:bodyPr/>
        <a:lstStyle/>
        <a:p>
          <a:r>
            <a:rPr lang="cs-CZ" b="0" dirty="0" smtClean="0"/>
            <a:t>Hodnotí ústředí MZV.</a:t>
          </a:r>
          <a:endParaRPr lang="cs-CZ" b="0" dirty="0"/>
        </a:p>
      </dgm:t>
    </dgm:pt>
    <dgm:pt modelId="{1EC23E2C-B77C-4B64-812A-A6CF0737934E}" type="parTrans" cxnId="{C6E68964-7429-47A8-B163-4C3FFD3BCE35}">
      <dgm:prSet/>
      <dgm:spPr/>
      <dgm:t>
        <a:bodyPr/>
        <a:lstStyle/>
        <a:p>
          <a:endParaRPr lang="cs-CZ"/>
        </a:p>
      </dgm:t>
    </dgm:pt>
    <dgm:pt modelId="{5DBA2B23-AB51-45DF-BCA8-E9A7B45269D8}" type="sibTrans" cxnId="{C6E68964-7429-47A8-B163-4C3FFD3BCE35}">
      <dgm:prSet/>
      <dgm:spPr/>
      <dgm:t>
        <a:bodyPr/>
        <a:lstStyle/>
        <a:p>
          <a:endParaRPr lang="cs-CZ"/>
        </a:p>
      </dgm:t>
    </dgm:pt>
    <dgm:pt modelId="{8526A233-5E22-4333-BD29-0D1EC4E1FF4F}">
      <dgm:prSet phldrT="[Text]"/>
      <dgm:spPr/>
      <dgm:t>
        <a:bodyPr/>
        <a:lstStyle/>
        <a:p>
          <a:r>
            <a:rPr lang="cs-CZ" b="0" dirty="0" smtClean="0"/>
            <a:t>Hodnotí ústředí MZV.</a:t>
          </a:r>
          <a:endParaRPr lang="cs-CZ" b="0" dirty="0"/>
        </a:p>
      </dgm:t>
    </dgm:pt>
    <dgm:pt modelId="{C119F0AD-DFC7-429B-B2F2-84C078D36534}" type="parTrans" cxnId="{4169AB88-F759-44E6-AAF0-34BCC28D9E15}">
      <dgm:prSet/>
      <dgm:spPr/>
      <dgm:t>
        <a:bodyPr/>
        <a:lstStyle/>
        <a:p>
          <a:endParaRPr lang="cs-CZ"/>
        </a:p>
      </dgm:t>
    </dgm:pt>
    <dgm:pt modelId="{222F95DB-44C3-4E31-B2C5-2854025B9B10}" type="sibTrans" cxnId="{4169AB88-F759-44E6-AAF0-34BCC28D9E15}">
      <dgm:prSet/>
      <dgm:spPr/>
      <dgm:t>
        <a:bodyPr/>
        <a:lstStyle/>
        <a:p>
          <a:endParaRPr lang="cs-CZ"/>
        </a:p>
      </dgm:t>
    </dgm:pt>
    <dgm:pt modelId="{74378E58-DDCE-41FA-89BD-65615B293F48}">
      <dgm:prSet phldrT="[Text]"/>
      <dgm:spPr/>
      <dgm:t>
        <a:bodyPr/>
        <a:lstStyle/>
        <a:p>
          <a:r>
            <a:rPr lang="cs-CZ" dirty="0" smtClean="0"/>
            <a:t>Hodnotí rezorty státní správy – MPO, </a:t>
          </a:r>
          <a:r>
            <a:rPr lang="cs-CZ" dirty="0" err="1" smtClean="0"/>
            <a:t>MZe</a:t>
          </a:r>
          <a:r>
            <a:rPr lang="cs-CZ" dirty="0" smtClean="0"/>
            <a:t>, ÚV, MO, MMR, MD, </a:t>
          </a:r>
          <a:r>
            <a:rPr lang="cs-CZ" dirty="0" err="1" smtClean="0"/>
            <a:t>MZd</a:t>
          </a:r>
          <a:endParaRPr lang="cs-CZ" dirty="0"/>
        </a:p>
      </dgm:t>
    </dgm:pt>
    <dgm:pt modelId="{A1851784-C53D-4A8F-804A-F7CA2A681F15}" type="parTrans" cxnId="{0BA370FC-45C8-4D26-81AE-10CBAC4A5AA7}">
      <dgm:prSet/>
      <dgm:spPr/>
      <dgm:t>
        <a:bodyPr/>
        <a:lstStyle/>
        <a:p>
          <a:endParaRPr lang="cs-CZ"/>
        </a:p>
      </dgm:t>
    </dgm:pt>
    <dgm:pt modelId="{48A098AA-8349-4E6C-AFA3-D559694B5618}" type="sibTrans" cxnId="{0BA370FC-45C8-4D26-81AE-10CBAC4A5AA7}">
      <dgm:prSet/>
      <dgm:spPr/>
      <dgm:t>
        <a:bodyPr/>
        <a:lstStyle/>
        <a:p>
          <a:endParaRPr lang="cs-CZ"/>
        </a:p>
      </dgm:t>
    </dgm:pt>
    <dgm:pt modelId="{2BB29532-28C7-433F-AF4E-08DDC2AA6475}" type="pres">
      <dgm:prSet presAssocID="{10C7D991-012D-4E8C-BBA0-B74110345B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3EE828D-F3B4-41BB-ADE4-FE8B89021C5C}" type="pres">
      <dgm:prSet presAssocID="{ECDE4EA3-0934-4D42-8D3F-B4C5CBDBA50A}" presName="vertFlow" presStyleCnt="0"/>
      <dgm:spPr/>
      <dgm:t>
        <a:bodyPr/>
        <a:lstStyle/>
        <a:p>
          <a:endParaRPr lang="cs-CZ"/>
        </a:p>
      </dgm:t>
    </dgm:pt>
    <dgm:pt modelId="{4F6E608C-F274-4B50-B8EB-36ABE9985578}" type="pres">
      <dgm:prSet presAssocID="{ECDE4EA3-0934-4D42-8D3F-B4C5CBDBA50A}" presName="header" presStyleLbl="node1" presStyleIdx="0" presStyleCnt="3"/>
      <dgm:spPr/>
      <dgm:t>
        <a:bodyPr/>
        <a:lstStyle/>
        <a:p>
          <a:endParaRPr lang="cs-CZ"/>
        </a:p>
      </dgm:t>
    </dgm:pt>
    <dgm:pt modelId="{ED792441-5D1C-4C6C-AA05-EA7069BC16B7}" type="pres">
      <dgm:prSet presAssocID="{B7DCFECA-CC93-4BED-8DED-6AE82FD47D6F}" presName="parTrans" presStyleLbl="sibTrans2D1" presStyleIdx="0" presStyleCnt="6"/>
      <dgm:spPr/>
      <dgm:t>
        <a:bodyPr/>
        <a:lstStyle/>
        <a:p>
          <a:endParaRPr lang="cs-CZ"/>
        </a:p>
      </dgm:t>
    </dgm:pt>
    <dgm:pt modelId="{DBB945F8-E20F-4EBF-A91D-6D7816C28066}" type="pres">
      <dgm:prSet presAssocID="{AAA7CB98-7B11-4ED0-8853-01906A805D84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D8A92A-605B-4A7E-B7AE-FCDAA7D5E4E1}" type="pres">
      <dgm:prSet presAssocID="{B8A317C9-FE16-4549-8F70-DDB5544CF36A}" presName="sibTrans" presStyleLbl="sibTrans2D1" presStyleIdx="1" presStyleCnt="6"/>
      <dgm:spPr/>
      <dgm:t>
        <a:bodyPr/>
        <a:lstStyle/>
        <a:p>
          <a:endParaRPr lang="cs-CZ"/>
        </a:p>
      </dgm:t>
    </dgm:pt>
    <dgm:pt modelId="{1D166A1D-3FB4-47A1-8F02-722D74BE49EA}" type="pres">
      <dgm:prSet presAssocID="{C93E909B-0EBB-4009-844F-DDD60C2E9E08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3EBFAD-5BAB-47CA-9A47-4915B3D15C1C}" type="pres">
      <dgm:prSet presAssocID="{ECDE4EA3-0934-4D42-8D3F-B4C5CBDBA50A}" presName="hSp" presStyleCnt="0"/>
      <dgm:spPr/>
      <dgm:t>
        <a:bodyPr/>
        <a:lstStyle/>
        <a:p>
          <a:endParaRPr lang="cs-CZ"/>
        </a:p>
      </dgm:t>
    </dgm:pt>
    <dgm:pt modelId="{9521FB1A-28F0-4CB3-8ABA-EB9492626011}" type="pres">
      <dgm:prSet presAssocID="{EC390CE2-856C-43E2-B776-1FB6364F18C8}" presName="vertFlow" presStyleCnt="0"/>
      <dgm:spPr/>
      <dgm:t>
        <a:bodyPr/>
        <a:lstStyle/>
        <a:p>
          <a:endParaRPr lang="cs-CZ"/>
        </a:p>
      </dgm:t>
    </dgm:pt>
    <dgm:pt modelId="{FF65DDDA-E7FF-45EA-9B05-03E43F5F249F}" type="pres">
      <dgm:prSet presAssocID="{EC390CE2-856C-43E2-B776-1FB6364F18C8}" presName="header" presStyleLbl="node1" presStyleIdx="1" presStyleCnt="3"/>
      <dgm:spPr/>
      <dgm:t>
        <a:bodyPr/>
        <a:lstStyle/>
        <a:p>
          <a:endParaRPr lang="cs-CZ"/>
        </a:p>
      </dgm:t>
    </dgm:pt>
    <dgm:pt modelId="{480D4EC6-A617-4BB3-BA14-FC5F95848F5A}" type="pres">
      <dgm:prSet presAssocID="{A52AC718-C4B7-4626-9BF4-A64652E724F3}" presName="parTrans" presStyleLbl="sibTrans2D1" presStyleIdx="2" presStyleCnt="6"/>
      <dgm:spPr/>
      <dgm:t>
        <a:bodyPr/>
        <a:lstStyle/>
        <a:p>
          <a:endParaRPr lang="cs-CZ"/>
        </a:p>
      </dgm:t>
    </dgm:pt>
    <dgm:pt modelId="{DD9DC1DF-C17B-40D4-9045-DA527539BFDD}" type="pres">
      <dgm:prSet presAssocID="{B20D84F6-D9C7-40A7-8E0E-A5B03A7F1E1D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6A2630-3665-49B2-B082-B6671852961B}" type="pres">
      <dgm:prSet presAssocID="{A15E63FC-943A-46D9-AD3F-1ADD8A630017}" presName="sibTrans" presStyleLbl="sibTrans2D1" presStyleIdx="3" presStyleCnt="6"/>
      <dgm:spPr/>
      <dgm:t>
        <a:bodyPr/>
        <a:lstStyle/>
        <a:p>
          <a:endParaRPr lang="cs-CZ"/>
        </a:p>
      </dgm:t>
    </dgm:pt>
    <dgm:pt modelId="{7D30489E-9FC3-4E38-9A1C-7EEBBE38BDC7}" type="pres">
      <dgm:prSet presAssocID="{8526A233-5E22-4333-BD29-0D1EC4E1FF4F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2CFB1F-3756-4DF0-BCD9-7831A7B4E018}" type="pres">
      <dgm:prSet presAssocID="{EC390CE2-856C-43E2-B776-1FB6364F18C8}" presName="hSp" presStyleCnt="0"/>
      <dgm:spPr/>
      <dgm:t>
        <a:bodyPr/>
        <a:lstStyle/>
        <a:p>
          <a:endParaRPr lang="cs-CZ"/>
        </a:p>
      </dgm:t>
    </dgm:pt>
    <dgm:pt modelId="{8236D79F-7829-4CEA-9E93-73265006AB49}" type="pres">
      <dgm:prSet presAssocID="{36D9110E-F0D9-43D4-A215-C4CA6C5CBAEA}" presName="vertFlow" presStyleCnt="0"/>
      <dgm:spPr/>
      <dgm:t>
        <a:bodyPr/>
        <a:lstStyle/>
        <a:p>
          <a:endParaRPr lang="cs-CZ"/>
        </a:p>
      </dgm:t>
    </dgm:pt>
    <dgm:pt modelId="{06D8D590-F36E-4A07-80BA-034F064FA768}" type="pres">
      <dgm:prSet presAssocID="{36D9110E-F0D9-43D4-A215-C4CA6C5CBAEA}" presName="header" presStyleLbl="node1" presStyleIdx="2" presStyleCnt="3"/>
      <dgm:spPr/>
      <dgm:t>
        <a:bodyPr/>
        <a:lstStyle/>
        <a:p>
          <a:endParaRPr lang="cs-CZ"/>
        </a:p>
      </dgm:t>
    </dgm:pt>
    <dgm:pt modelId="{99EB26DA-549F-4044-8F52-D5FE4085BA00}" type="pres">
      <dgm:prSet presAssocID="{CD4D21F7-4395-4560-B5F0-A967758C8475}" presName="parTrans" presStyleLbl="sibTrans2D1" presStyleIdx="4" presStyleCnt="6"/>
      <dgm:spPr/>
      <dgm:t>
        <a:bodyPr/>
        <a:lstStyle/>
        <a:p>
          <a:endParaRPr lang="cs-CZ"/>
        </a:p>
      </dgm:t>
    </dgm:pt>
    <dgm:pt modelId="{9CB79009-EFFB-4178-A4F0-FC70EA8FA42B}" type="pres">
      <dgm:prSet presAssocID="{E33AE024-A53F-4A78-AC0B-C3F97ABD2C3A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975A6B-031C-4614-A4C0-79D07585FC97}" type="pres">
      <dgm:prSet presAssocID="{89BC87CD-8816-4D0A-A985-670BC01D07F2}" presName="sibTrans" presStyleLbl="sibTrans2D1" presStyleIdx="5" presStyleCnt="6"/>
      <dgm:spPr/>
      <dgm:t>
        <a:bodyPr/>
        <a:lstStyle/>
        <a:p>
          <a:endParaRPr lang="cs-CZ"/>
        </a:p>
      </dgm:t>
    </dgm:pt>
    <dgm:pt modelId="{F5FF69B3-D6A9-400F-993B-8A2AEE61390D}" type="pres">
      <dgm:prSet presAssocID="{74378E58-DDCE-41FA-89BD-65615B293F48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69AB88-F759-44E6-AAF0-34BCC28D9E15}" srcId="{EC390CE2-856C-43E2-B776-1FB6364F18C8}" destId="{8526A233-5E22-4333-BD29-0D1EC4E1FF4F}" srcOrd="1" destOrd="0" parTransId="{C119F0AD-DFC7-429B-B2F2-84C078D36534}" sibTransId="{222F95DB-44C3-4E31-B2C5-2854025B9B10}"/>
    <dgm:cxn modelId="{D3E36CBE-DE3F-45F9-8356-0A2967B769B3}" type="presOf" srcId="{B8A317C9-FE16-4549-8F70-DDB5544CF36A}" destId="{44D8A92A-605B-4A7E-B7AE-FCDAA7D5E4E1}" srcOrd="0" destOrd="0" presId="urn:microsoft.com/office/officeart/2005/8/layout/lProcess1"/>
    <dgm:cxn modelId="{DA0C4F2C-BA54-484F-A9C1-977841FEF422}" type="presOf" srcId="{CD4D21F7-4395-4560-B5F0-A967758C8475}" destId="{99EB26DA-549F-4044-8F52-D5FE4085BA00}" srcOrd="0" destOrd="0" presId="urn:microsoft.com/office/officeart/2005/8/layout/lProcess1"/>
    <dgm:cxn modelId="{407FB41D-C0C7-4AD7-AE25-7FE2B5085546}" type="presOf" srcId="{10C7D991-012D-4E8C-BBA0-B74110345B11}" destId="{2BB29532-28C7-433F-AF4E-08DDC2AA6475}" srcOrd="0" destOrd="0" presId="urn:microsoft.com/office/officeart/2005/8/layout/lProcess1"/>
    <dgm:cxn modelId="{F7847087-D7FF-4014-9FE4-4C3D4B5EDF9C}" type="presOf" srcId="{8526A233-5E22-4333-BD29-0D1EC4E1FF4F}" destId="{7D30489E-9FC3-4E38-9A1C-7EEBBE38BDC7}" srcOrd="0" destOrd="0" presId="urn:microsoft.com/office/officeart/2005/8/layout/lProcess1"/>
    <dgm:cxn modelId="{6D33DC32-2B48-472A-873F-C3CA3F1AD81F}" type="presOf" srcId="{A15E63FC-943A-46D9-AD3F-1ADD8A630017}" destId="{E06A2630-3665-49B2-B082-B6671852961B}" srcOrd="0" destOrd="0" presId="urn:microsoft.com/office/officeart/2005/8/layout/lProcess1"/>
    <dgm:cxn modelId="{9AD6FACF-3623-4647-B35B-855DEE2A7FDC}" type="presOf" srcId="{74378E58-DDCE-41FA-89BD-65615B293F48}" destId="{F5FF69B3-D6A9-400F-993B-8A2AEE61390D}" srcOrd="0" destOrd="0" presId="urn:microsoft.com/office/officeart/2005/8/layout/lProcess1"/>
    <dgm:cxn modelId="{AD29F697-4725-4C93-972C-0BAB82F79EF0}" type="presOf" srcId="{B20D84F6-D9C7-40A7-8E0E-A5B03A7F1E1D}" destId="{DD9DC1DF-C17B-40D4-9045-DA527539BFDD}" srcOrd="0" destOrd="0" presId="urn:microsoft.com/office/officeart/2005/8/layout/lProcess1"/>
    <dgm:cxn modelId="{0BA370FC-45C8-4D26-81AE-10CBAC4A5AA7}" srcId="{36D9110E-F0D9-43D4-A215-C4CA6C5CBAEA}" destId="{74378E58-DDCE-41FA-89BD-65615B293F48}" srcOrd="1" destOrd="0" parTransId="{A1851784-C53D-4A8F-804A-F7CA2A681F15}" sibTransId="{48A098AA-8349-4E6C-AFA3-D559694B5618}"/>
    <dgm:cxn modelId="{00F6F906-D016-4644-B080-262D0BCC9ED4}" type="presOf" srcId="{36D9110E-F0D9-43D4-A215-C4CA6C5CBAEA}" destId="{06D8D590-F36E-4A07-80BA-034F064FA768}" srcOrd="0" destOrd="0" presId="urn:microsoft.com/office/officeart/2005/8/layout/lProcess1"/>
    <dgm:cxn modelId="{175775D3-7EB0-4F5B-94C8-1F6019603CA1}" type="presOf" srcId="{A52AC718-C4B7-4626-9BF4-A64652E724F3}" destId="{480D4EC6-A617-4BB3-BA14-FC5F95848F5A}" srcOrd="0" destOrd="0" presId="urn:microsoft.com/office/officeart/2005/8/layout/lProcess1"/>
    <dgm:cxn modelId="{5A5E6B8F-0BC6-46DD-9A0A-ACECFFEE36DC}" type="presOf" srcId="{EC390CE2-856C-43E2-B776-1FB6364F18C8}" destId="{FF65DDDA-E7FF-45EA-9B05-03E43F5F249F}" srcOrd="0" destOrd="0" presId="urn:microsoft.com/office/officeart/2005/8/layout/lProcess1"/>
    <dgm:cxn modelId="{0CC9F150-5550-49A4-903C-F4CA900C7681}" type="presOf" srcId="{AAA7CB98-7B11-4ED0-8853-01906A805D84}" destId="{DBB945F8-E20F-4EBF-A91D-6D7816C28066}" srcOrd="0" destOrd="0" presId="urn:microsoft.com/office/officeart/2005/8/layout/lProcess1"/>
    <dgm:cxn modelId="{8DE663FA-F702-47D1-8CDB-5B9CC208354B}" type="presOf" srcId="{89BC87CD-8816-4D0A-A985-670BC01D07F2}" destId="{CD975A6B-031C-4614-A4C0-79D07585FC97}" srcOrd="0" destOrd="0" presId="urn:microsoft.com/office/officeart/2005/8/layout/lProcess1"/>
    <dgm:cxn modelId="{7F27533F-BFF2-4358-8634-34586F6E1699}" srcId="{10C7D991-012D-4E8C-BBA0-B74110345B11}" destId="{ECDE4EA3-0934-4D42-8D3F-B4C5CBDBA50A}" srcOrd="0" destOrd="0" parTransId="{6EE85605-B5A8-4F70-A5D4-016BA6AFA5F1}" sibTransId="{C8528FCF-6126-4B1F-8369-A02BC6588837}"/>
    <dgm:cxn modelId="{BA5CFDB2-DB37-43B4-8C79-196BD1857A47}" srcId="{ECDE4EA3-0934-4D42-8D3F-B4C5CBDBA50A}" destId="{AAA7CB98-7B11-4ED0-8853-01906A805D84}" srcOrd="0" destOrd="0" parTransId="{B7DCFECA-CC93-4BED-8DED-6AE82FD47D6F}" sibTransId="{B8A317C9-FE16-4549-8F70-DDB5544CF36A}"/>
    <dgm:cxn modelId="{02DC2C01-4BEF-4E21-8A83-27FC240D09DE}" type="presOf" srcId="{E33AE024-A53F-4A78-AC0B-C3F97ABD2C3A}" destId="{9CB79009-EFFB-4178-A4F0-FC70EA8FA42B}" srcOrd="0" destOrd="0" presId="urn:microsoft.com/office/officeart/2005/8/layout/lProcess1"/>
    <dgm:cxn modelId="{442F4A11-2398-4953-AD95-2100C127F94C}" srcId="{10C7D991-012D-4E8C-BBA0-B74110345B11}" destId="{36D9110E-F0D9-43D4-A215-C4CA6C5CBAEA}" srcOrd="2" destOrd="0" parTransId="{631F7ABC-EFB6-4F50-8ECB-49B1B8D28F67}" sibTransId="{7B4BA18E-F557-4AC2-BA5C-2941B3A28C96}"/>
    <dgm:cxn modelId="{3D8E621F-BA71-474F-A56B-34AA15434554}" srcId="{36D9110E-F0D9-43D4-A215-C4CA6C5CBAEA}" destId="{E33AE024-A53F-4A78-AC0B-C3F97ABD2C3A}" srcOrd="0" destOrd="0" parTransId="{CD4D21F7-4395-4560-B5F0-A967758C8475}" sibTransId="{89BC87CD-8816-4D0A-A985-670BC01D07F2}"/>
    <dgm:cxn modelId="{6E5097D4-5EF7-4322-A668-09292E8B0032}" srcId="{EC390CE2-856C-43E2-B776-1FB6364F18C8}" destId="{B20D84F6-D9C7-40A7-8E0E-A5B03A7F1E1D}" srcOrd="0" destOrd="0" parTransId="{A52AC718-C4B7-4626-9BF4-A64652E724F3}" sibTransId="{A15E63FC-943A-46D9-AD3F-1ADD8A630017}"/>
    <dgm:cxn modelId="{D5487CB7-EC15-4E9A-929F-CEC919DB83F2}" type="presOf" srcId="{C93E909B-0EBB-4009-844F-DDD60C2E9E08}" destId="{1D166A1D-3FB4-47A1-8F02-722D74BE49EA}" srcOrd="0" destOrd="0" presId="urn:microsoft.com/office/officeart/2005/8/layout/lProcess1"/>
    <dgm:cxn modelId="{5DE82D37-8E4E-455E-8983-991622C5356F}" type="presOf" srcId="{ECDE4EA3-0934-4D42-8D3F-B4C5CBDBA50A}" destId="{4F6E608C-F274-4B50-B8EB-36ABE9985578}" srcOrd="0" destOrd="0" presId="urn:microsoft.com/office/officeart/2005/8/layout/lProcess1"/>
    <dgm:cxn modelId="{C6E68964-7429-47A8-B163-4C3FFD3BCE35}" srcId="{ECDE4EA3-0934-4D42-8D3F-B4C5CBDBA50A}" destId="{C93E909B-0EBB-4009-844F-DDD60C2E9E08}" srcOrd="1" destOrd="0" parTransId="{1EC23E2C-B77C-4B64-812A-A6CF0737934E}" sibTransId="{5DBA2B23-AB51-45DF-BCA8-E9A7B45269D8}"/>
    <dgm:cxn modelId="{BAD6A11A-EE7B-4928-88B2-C294FB5D94F2}" srcId="{10C7D991-012D-4E8C-BBA0-B74110345B11}" destId="{EC390CE2-856C-43E2-B776-1FB6364F18C8}" srcOrd="1" destOrd="0" parTransId="{1B58BC62-C5A0-44CB-9F5B-4B833296AB7A}" sibTransId="{5DC5211C-B39A-4E5A-A779-C0574C445EA3}"/>
    <dgm:cxn modelId="{96540B0D-B304-4929-88DB-03F210CA65C7}" type="presOf" srcId="{B7DCFECA-CC93-4BED-8DED-6AE82FD47D6F}" destId="{ED792441-5D1C-4C6C-AA05-EA7069BC16B7}" srcOrd="0" destOrd="0" presId="urn:microsoft.com/office/officeart/2005/8/layout/lProcess1"/>
    <dgm:cxn modelId="{E43BC8F8-958A-4EAB-8AA8-998115C05EAD}" type="presParOf" srcId="{2BB29532-28C7-433F-AF4E-08DDC2AA6475}" destId="{D3EE828D-F3B4-41BB-ADE4-FE8B89021C5C}" srcOrd="0" destOrd="0" presId="urn:microsoft.com/office/officeart/2005/8/layout/lProcess1"/>
    <dgm:cxn modelId="{58894E33-29E8-48D1-B395-24DD1DD1D359}" type="presParOf" srcId="{D3EE828D-F3B4-41BB-ADE4-FE8B89021C5C}" destId="{4F6E608C-F274-4B50-B8EB-36ABE9985578}" srcOrd="0" destOrd="0" presId="urn:microsoft.com/office/officeart/2005/8/layout/lProcess1"/>
    <dgm:cxn modelId="{EFD37FED-918A-484C-9C85-6647958D88DE}" type="presParOf" srcId="{D3EE828D-F3B4-41BB-ADE4-FE8B89021C5C}" destId="{ED792441-5D1C-4C6C-AA05-EA7069BC16B7}" srcOrd="1" destOrd="0" presId="urn:microsoft.com/office/officeart/2005/8/layout/lProcess1"/>
    <dgm:cxn modelId="{6973F6D3-50CF-48CA-80B5-FBFD2072D372}" type="presParOf" srcId="{D3EE828D-F3B4-41BB-ADE4-FE8B89021C5C}" destId="{DBB945F8-E20F-4EBF-A91D-6D7816C28066}" srcOrd="2" destOrd="0" presId="urn:microsoft.com/office/officeart/2005/8/layout/lProcess1"/>
    <dgm:cxn modelId="{1A86091D-12C2-4E6D-B4F6-20EFB6F55859}" type="presParOf" srcId="{D3EE828D-F3B4-41BB-ADE4-FE8B89021C5C}" destId="{44D8A92A-605B-4A7E-B7AE-FCDAA7D5E4E1}" srcOrd="3" destOrd="0" presId="urn:microsoft.com/office/officeart/2005/8/layout/lProcess1"/>
    <dgm:cxn modelId="{E46F6842-A651-4BD2-82FA-48660A699020}" type="presParOf" srcId="{D3EE828D-F3B4-41BB-ADE4-FE8B89021C5C}" destId="{1D166A1D-3FB4-47A1-8F02-722D74BE49EA}" srcOrd="4" destOrd="0" presId="urn:microsoft.com/office/officeart/2005/8/layout/lProcess1"/>
    <dgm:cxn modelId="{C9CE7509-082F-4A15-9923-CFB3C4F475C3}" type="presParOf" srcId="{2BB29532-28C7-433F-AF4E-08DDC2AA6475}" destId="{523EBFAD-5BAB-47CA-9A47-4915B3D15C1C}" srcOrd="1" destOrd="0" presId="urn:microsoft.com/office/officeart/2005/8/layout/lProcess1"/>
    <dgm:cxn modelId="{891E69CD-0416-4AF5-8689-812B0838C80D}" type="presParOf" srcId="{2BB29532-28C7-433F-AF4E-08DDC2AA6475}" destId="{9521FB1A-28F0-4CB3-8ABA-EB9492626011}" srcOrd="2" destOrd="0" presId="urn:microsoft.com/office/officeart/2005/8/layout/lProcess1"/>
    <dgm:cxn modelId="{26C07BF6-8EDD-4BD3-B8DE-ADBF3A116839}" type="presParOf" srcId="{9521FB1A-28F0-4CB3-8ABA-EB9492626011}" destId="{FF65DDDA-E7FF-45EA-9B05-03E43F5F249F}" srcOrd="0" destOrd="0" presId="urn:microsoft.com/office/officeart/2005/8/layout/lProcess1"/>
    <dgm:cxn modelId="{5B999516-AB58-4FAB-A8A3-82833515F0FF}" type="presParOf" srcId="{9521FB1A-28F0-4CB3-8ABA-EB9492626011}" destId="{480D4EC6-A617-4BB3-BA14-FC5F95848F5A}" srcOrd="1" destOrd="0" presId="urn:microsoft.com/office/officeart/2005/8/layout/lProcess1"/>
    <dgm:cxn modelId="{A2DA29D8-F59F-47C5-9818-EFFBFB59BA45}" type="presParOf" srcId="{9521FB1A-28F0-4CB3-8ABA-EB9492626011}" destId="{DD9DC1DF-C17B-40D4-9045-DA527539BFDD}" srcOrd="2" destOrd="0" presId="urn:microsoft.com/office/officeart/2005/8/layout/lProcess1"/>
    <dgm:cxn modelId="{F0E1D6CC-6781-405B-AB56-634734D289B5}" type="presParOf" srcId="{9521FB1A-28F0-4CB3-8ABA-EB9492626011}" destId="{E06A2630-3665-49B2-B082-B6671852961B}" srcOrd="3" destOrd="0" presId="urn:microsoft.com/office/officeart/2005/8/layout/lProcess1"/>
    <dgm:cxn modelId="{3FAF2B5C-0C79-4AFB-89AC-73615AE50119}" type="presParOf" srcId="{9521FB1A-28F0-4CB3-8ABA-EB9492626011}" destId="{7D30489E-9FC3-4E38-9A1C-7EEBBE38BDC7}" srcOrd="4" destOrd="0" presId="urn:microsoft.com/office/officeart/2005/8/layout/lProcess1"/>
    <dgm:cxn modelId="{2EBC5B5F-347C-48FF-BBA2-9AA3BFA29B4B}" type="presParOf" srcId="{2BB29532-28C7-433F-AF4E-08DDC2AA6475}" destId="{3E2CFB1F-3756-4DF0-BCD9-7831A7B4E018}" srcOrd="3" destOrd="0" presId="urn:microsoft.com/office/officeart/2005/8/layout/lProcess1"/>
    <dgm:cxn modelId="{CB580CDE-36FA-4043-BB36-9208662E91D6}" type="presParOf" srcId="{2BB29532-28C7-433F-AF4E-08DDC2AA6475}" destId="{8236D79F-7829-4CEA-9E93-73265006AB49}" srcOrd="4" destOrd="0" presId="urn:microsoft.com/office/officeart/2005/8/layout/lProcess1"/>
    <dgm:cxn modelId="{C6D34B31-079A-42E7-805A-D0B3B2D3D955}" type="presParOf" srcId="{8236D79F-7829-4CEA-9E93-73265006AB49}" destId="{06D8D590-F36E-4A07-80BA-034F064FA768}" srcOrd="0" destOrd="0" presId="urn:microsoft.com/office/officeart/2005/8/layout/lProcess1"/>
    <dgm:cxn modelId="{626F8837-87DD-4821-A2DC-37F54F6A5D39}" type="presParOf" srcId="{8236D79F-7829-4CEA-9E93-73265006AB49}" destId="{99EB26DA-549F-4044-8F52-D5FE4085BA00}" srcOrd="1" destOrd="0" presId="urn:microsoft.com/office/officeart/2005/8/layout/lProcess1"/>
    <dgm:cxn modelId="{071B89DD-8629-43D5-80A2-677DBF77C26E}" type="presParOf" srcId="{8236D79F-7829-4CEA-9E93-73265006AB49}" destId="{9CB79009-EFFB-4178-A4F0-FC70EA8FA42B}" srcOrd="2" destOrd="0" presId="urn:microsoft.com/office/officeart/2005/8/layout/lProcess1"/>
    <dgm:cxn modelId="{CE6E0086-1768-40F6-BC13-1CC94C722E1B}" type="presParOf" srcId="{8236D79F-7829-4CEA-9E93-73265006AB49}" destId="{CD975A6B-031C-4614-A4C0-79D07585FC97}" srcOrd="3" destOrd="0" presId="urn:microsoft.com/office/officeart/2005/8/layout/lProcess1"/>
    <dgm:cxn modelId="{B82A6801-A513-4580-B7FE-0743AA378741}" type="presParOf" srcId="{8236D79F-7829-4CEA-9E93-73265006AB49}" destId="{F5FF69B3-D6A9-400F-993B-8A2AEE61390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E608C-F274-4B50-B8EB-36ABE9985578}">
      <dsp:nvSpPr>
        <dsp:cNvPr id="0" name=""/>
        <dsp:cNvSpPr/>
      </dsp:nvSpPr>
      <dsp:spPr>
        <a:xfrm>
          <a:off x="9856" y="108997"/>
          <a:ext cx="3151372" cy="787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Individuální služby pro exportéry</a:t>
          </a:r>
          <a:endParaRPr lang="cs-CZ" sz="1800" b="1" kern="1200" dirty="0"/>
        </a:p>
      </dsp:txBody>
      <dsp:txXfrm>
        <a:off x="32931" y="132072"/>
        <a:ext cx="3105222" cy="741693"/>
      </dsp:txXfrm>
    </dsp:sp>
    <dsp:sp modelId="{ED792441-5D1C-4C6C-AA05-EA7069BC16B7}">
      <dsp:nvSpPr>
        <dsp:cNvPr id="0" name=""/>
        <dsp:cNvSpPr/>
      </dsp:nvSpPr>
      <dsp:spPr>
        <a:xfrm rot="5400000">
          <a:off x="1516606" y="965777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945F8-E20F-4EBF-A91D-6D7816C28066}">
      <dsp:nvSpPr>
        <dsp:cNvPr id="0" name=""/>
        <dsp:cNvSpPr/>
      </dsp:nvSpPr>
      <dsp:spPr>
        <a:xfrm>
          <a:off x="9856" y="1172585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Hodnocení kvality vyřízení služby pro exportéra na základě dotazníků.</a:t>
          </a:r>
          <a:endParaRPr lang="cs-CZ" sz="1400" b="0" kern="1200" dirty="0"/>
        </a:p>
      </dsp:txBody>
      <dsp:txXfrm>
        <a:off x="32931" y="1195660"/>
        <a:ext cx="3105222" cy="741693"/>
      </dsp:txXfrm>
    </dsp:sp>
    <dsp:sp modelId="{44D8A92A-605B-4A7E-B7AE-FCDAA7D5E4E1}">
      <dsp:nvSpPr>
        <dsp:cNvPr id="0" name=""/>
        <dsp:cNvSpPr/>
      </dsp:nvSpPr>
      <dsp:spPr>
        <a:xfrm rot="5400000">
          <a:off x="1516606" y="2029365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66A1D-3FB4-47A1-8F02-722D74BE49EA}">
      <dsp:nvSpPr>
        <dsp:cNvPr id="0" name=""/>
        <dsp:cNvSpPr/>
      </dsp:nvSpPr>
      <dsp:spPr>
        <a:xfrm>
          <a:off x="9856" y="2236174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/>
            <a:t>Hodnotí firmy.</a:t>
          </a:r>
          <a:endParaRPr lang="cs-CZ" sz="1400" b="0" kern="1200" dirty="0"/>
        </a:p>
      </dsp:txBody>
      <dsp:txXfrm>
        <a:off x="32931" y="2259249"/>
        <a:ext cx="3105222" cy="741693"/>
      </dsp:txXfrm>
    </dsp:sp>
    <dsp:sp modelId="{FF65DDDA-E7FF-45EA-9B05-03E43F5F249F}">
      <dsp:nvSpPr>
        <dsp:cNvPr id="0" name=""/>
        <dsp:cNvSpPr/>
      </dsp:nvSpPr>
      <dsp:spPr>
        <a:xfrm>
          <a:off x="3602420" y="108997"/>
          <a:ext cx="3151372" cy="787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/>
            <a:t>Projekty ekonomické diplomacie</a:t>
          </a:r>
          <a:endParaRPr lang="cs-CZ" sz="1800" b="1" kern="1200" dirty="0"/>
        </a:p>
      </dsp:txBody>
      <dsp:txXfrm>
        <a:off x="3625495" y="132072"/>
        <a:ext cx="3105222" cy="741693"/>
      </dsp:txXfrm>
    </dsp:sp>
    <dsp:sp modelId="{480D4EC6-A617-4BB3-BA14-FC5F95848F5A}">
      <dsp:nvSpPr>
        <dsp:cNvPr id="0" name=""/>
        <dsp:cNvSpPr/>
      </dsp:nvSpPr>
      <dsp:spPr>
        <a:xfrm rot="5400000">
          <a:off x="5109170" y="965777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DC1DF-C17B-40D4-9045-DA527539BFDD}">
      <dsp:nvSpPr>
        <dsp:cNvPr id="0" name=""/>
        <dsp:cNvSpPr/>
      </dsp:nvSpPr>
      <dsp:spPr>
        <a:xfrm>
          <a:off x="3602420" y="1172585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/>
            <a:t>Hodnocení kvality realizace projektů</a:t>
          </a:r>
          <a:endParaRPr lang="cs-CZ" sz="1400" b="0" kern="1200" dirty="0"/>
        </a:p>
      </dsp:txBody>
      <dsp:txXfrm>
        <a:off x="3625495" y="1195660"/>
        <a:ext cx="3105222" cy="741693"/>
      </dsp:txXfrm>
    </dsp:sp>
    <dsp:sp modelId="{E06A2630-3665-49B2-B082-B6671852961B}">
      <dsp:nvSpPr>
        <dsp:cNvPr id="0" name=""/>
        <dsp:cNvSpPr/>
      </dsp:nvSpPr>
      <dsp:spPr>
        <a:xfrm rot="5400000">
          <a:off x="5109170" y="2029365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0489E-9FC3-4E38-9A1C-7EEBBE38BDC7}">
      <dsp:nvSpPr>
        <dsp:cNvPr id="0" name=""/>
        <dsp:cNvSpPr/>
      </dsp:nvSpPr>
      <dsp:spPr>
        <a:xfrm>
          <a:off x="3602420" y="2236174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/>
            <a:t>Hodnotí účastníci projektů – firmy, sektorové asociace, jiné relevantní subjekty</a:t>
          </a:r>
          <a:endParaRPr lang="cs-CZ" sz="1400" b="0" kern="1200" dirty="0"/>
        </a:p>
      </dsp:txBody>
      <dsp:txXfrm>
        <a:off x="3625495" y="2259249"/>
        <a:ext cx="3105222" cy="741693"/>
      </dsp:txXfrm>
    </dsp:sp>
    <dsp:sp modelId="{06D8D590-F36E-4A07-80BA-034F064FA768}">
      <dsp:nvSpPr>
        <dsp:cNvPr id="0" name=""/>
        <dsp:cNvSpPr/>
      </dsp:nvSpPr>
      <dsp:spPr>
        <a:xfrm>
          <a:off x="7194985" y="108997"/>
          <a:ext cx="3151372" cy="787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/>
            <a:t>Hodnocení podnikatelských asociací </a:t>
          </a:r>
          <a:endParaRPr lang="cs-CZ" sz="1800" b="1" kern="1200" dirty="0"/>
        </a:p>
      </dsp:txBody>
      <dsp:txXfrm>
        <a:off x="7218060" y="132072"/>
        <a:ext cx="3105222" cy="741693"/>
      </dsp:txXfrm>
    </dsp:sp>
    <dsp:sp modelId="{99EB26DA-549F-4044-8F52-D5FE4085BA00}">
      <dsp:nvSpPr>
        <dsp:cNvPr id="0" name=""/>
        <dsp:cNvSpPr/>
      </dsp:nvSpPr>
      <dsp:spPr>
        <a:xfrm rot="5400000">
          <a:off x="8701735" y="965777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79009-EFFB-4178-A4F0-FC70EA8FA42B}">
      <dsp:nvSpPr>
        <dsp:cNvPr id="0" name=""/>
        <dsp:cNvSpPr/>
      </dsp:nvSpPr>
      <dsp:spPr>
        <a:xfrm>
          <a:off x="7194985" y="1172585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Hodnocení kvality informací poskytovaných ZÚ, přístupu a profesionality při práci s asociacemi.</a:t>
          </a:r>
          <a:endParaRPr lang="cs-CZ" sz="1400" kern="1200" dirty="0"/>
        </a:p>
      </dsp:txBody>
      <dsp:txXfrm>
        <a:off x="7218060" y="1195660"/>
        <a:ext cx="3105222" cy="741693"/>
      </dsp:txXfrm>
    </dsp:sp>
    <dsp:sp modelId="{CD975A6B-031C-4614-A4C0-79D07585FC97}">
      <dsp:nvSpPr>
        <dsp:cNvPr id="0" name=""/>
        <dsp:cNvSpPr/>
      </dsp:nvSpPr>
      <dsp:spPr>
        <a:xfrm rot="5400000">
          <a:off x="8701735" y="2029365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F69B3-D6A9-400F-993B-8A2AEE61390D}">
      <dsp:nvSpPr>
        <dsp:cNvPr id="0" name=""/>
        <dsp:cNvSpPr/>
      </dsp:nvSpPr>
      <dsp:spPr>
        <a:xfrm>
          <a:off x="7194985" y="2236174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Hodnotí HK, AMSP, SP a sektorové asociace</a:t>
          </a:r>
          <a:endParaRPr lang="cs-CZ" sz="1400" kern="1200" dirty="0"/>
        </a:p>
      </dsp:txBody>
      <dsp:txXfrm>
        <a:off x="7218060" y="2259249"/>
        <a:ext cx="3105222" cy="741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E608C-F274-4B50-B8EB-36ABE9985578}">
      <dsp:nvSpPr>
        <dsp:cNvPr id="0" name=""/>
        <dsp:cNvSpPr/>
      </dsp:nvSpPr>
      <dsp:spPr>
        <a:xfrm>
          <a:off x="9856" y="108997"/>
          <a:ext cx="3151372" cy="787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smtClean="0"/>
            <a:t>Informace pro exportéry</a:t>
          </a:r>
          <a:endParaRPr lang="cs-CZ" sz="2200" b="1" kern="1200" dirty="0"/>
        </a:p>
      </dsp:txBody>
      <dsp:txXfrm>
        <a:off x="32931" y="132072"/>
        <a:ext cx="3105222" cy="741693"/>
      </dsp:txXfrm>
    </dsp:sp>
    <dsp:sp modelId="{ED792441-5D1C-4C6C-AA05-EA7069BC16B7}">
      <dsp:nvSpPr>
        <dsp:cNvPr id="0" name=""/>
        <dsp:cNvSpPr/>
      </dsp:nvSpPr>
      <dsp:spPr>
        <a:xfrm rot="5400000">
          <a:off x="1516606" y="965777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945F8-E20F-4EBF-A91D-6D7816C28066}">
      <dsp:nvSpPr>
        <dsp:cNvPr id="0" name=""/>
        <dsp:cNvSpPr/>
      </dsp:nvSpPr>
      <dsp:spPr>
        <a:xfrm>
          <a:off x="9856" y="1172585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Hodnocení kvality dodávaných informací pro české exportéry – novinky, STI, MOP</a:t>
          </a:r>
          <a:endParaRPr lang="cs-CZ" sz="1300" b="0" kern="1200" dirty="0"/>
        </a:p>
      </dsp:txBody>
      <dsp:txXfrm>
        <a:off x="32931" y="1195660"/>
        <a:ext cx="3105222" cy="741693"/>
      </dsp:txXfrm>
    </dsp:sp>
    <dsp:sp modelId="{44D8A92A-605B-4A7E-B7AE-FCDAA7D5E4E1}">
      <dsp:nvSpPr>
        <dsp:cNvPr id="0" name=""/>
        <dsp:cNvSpPr/>
      </dsp:nvSpPr>
      <dsp:spPr>
        <a:xfrm rot="5400000">
          <a:off x="1516606" y="2029365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66A1D-3FB4-47A1-8F02-722D74BE49EA}">
      <dsp:nvSpPr>
        <dsp:cNvPr id="0" name=""/>
        <dsp:cNvSpPr/>
      </dsp:nvSpPr>
      <dsp:spPr>
        <a:xfrm>
          <a:off x="9856" y="2236174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 smtClean="0"/>
            <a:t>Hodnotí ústředí MZV.</a:t>
          </a:r>
          <a:endParaRPr lang="cs-CZ" sz="1300" b="0" kern="1200" dirty="0"/>
        </a:p>
      </dsp:txBody>
      <dsp:txXfrm>
        <a:off x="32931" y="2259249"/>
        <a:ext cx="3105222" cy="741693"/>
      </dsp:txXfrm>
    </dsp:sp>
    <dsp:sp modelId="{FF65DDDA-E7FF-45EA-9B05-03E43F5F249F}">
      <dsp:nvSpPr>
        <dsp:cNvPr id="0" name=""/>
        <dsp:cNvSpPr/>
      </dsp:nvSpPr>
      <dsp:spPr>
        <a:xfrm>
          <a:off x="3602420" y="108997"/>
          <a:ext cx="3151372" cy="787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smtClean="0"/>
            <a:t>Hodnocení spolupráce s MZV</a:t>
          </a:r>
          <a:endParaRPr lang="cs-CZ" sz="2200" b="1" kern="1200" dirty="0"/>
        </a:p>
      </dsp:txBody>
      <dsp:txXfrm>
        <a:off x="3625495" y="132072"/>
        <a:ext cx="3105222" cy="741693"/>
      </dsp:txXfrm>
    </dsp:sp>
    <dsp:sp modelId="{480D4EC6-A617-4BB3-BA14-FC5F95848F5A}">
      <dsp:nvSpPr>
        <dsp:cNvPr id="0" name=""/>
        <dsp:cNvSpPr/>
      </dsp:nvSpPr>
      <dsp:spPr>
        <a:xfrm rot="5400000">
          <a:off x="5109170" y="965777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DC1DF-C17B-40D4-9045-DA527539BFDD}">
      <dsp:nvSpPr>
        <dsp:cNvPr id="0" name=""/>
        <dsp:cNvSpPr/>
      </dsp:nvSpPr>
      <dsp:spPr>
        <a:xfrm>
          <a:off x="3602420" y="1172585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 smtClean="0"/>
            <a:t>Hodnocení přístupu a ochoty ke spolupráci, dodržování metodických pokynů a kvality dodávaných podkladů.</a:t>
          </a:r>
          <a:endParaRPr lang="cs-CZ" sz="1300" b="0" kern="1200" dirty="0"/>
        </a:p>
      </dsp:txBody>
      <dsp:txXfrm>
        <a:off x="3625495" y="1195660"/>
        <a:ext cx="3105222" cy="741693"/>
      </dsp:txXfrm>
    </dsp:sp>
    <dsp:sp modelId="{E06A2630-3665-49B2-B082-B6671852961B}">
      <dsp:nvSpPr>
        <dsp:cNvPr id="0" name=""/>
        <dsp:cNvSpPr/>
      </dsp:nvSpPr>
      <dsp:spPr>
        <a:xfrm rot="5400000">
          <a:off x="5109170" y="2029365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0489E-9FC3-4E38-9A1C-7EEBBE38BDC7}">
      <dsp:nvSpPr>
        <dsp:cNvPr id="0" name=""/>
        <dsp:cNvSpPr/>
      </dsp:nvSpPr>
      <dsp:spPr>
        <a:xfrm>
          <a:off x="3602420" y="2236174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0" kern="1200" dirty="0" smtClean="0"/>
            <a:t>Hodnotí ústředí MZV.</a:t>
          </a:r>
          <a:endParaRPr lang="cs-CZ" sz="1300" b="0" kern="1200" dirty="0"/>
        </a:p>
      </dsp:txBody>
      <dsp:txXfrm>
        <a:off x="3625495" y="2259249"/>
        <a:ext cx="3105222" cy="741693"/>
      </dsp:txXfrm>
    </dsp:sp>
    <dsp:sp modelId="{06D8D590-F36E-4A07-80BA-034F064FA768}">
      <dsp:nvSpPr>
        <dsp:cNvPr id="0" name=""/>
        <dsp:cNvSpPr/>
      </dsp:nvSpPr>
      <dsp:spPr>
        <a:xfrm>
          <a:off x="7194985" y="108997"/>
          <a:ext cx="3151372" cy="787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smtClean="0"/>
            <a:t>Hodnocení spolupráce s rezorty </a:t>
          </a:r>
          <a:endParaRPr lang="cs-CZ" sz="2200" b="1" kern="1200" dirty="0"/>
        </a:p>
      </dsp:txBody>
      <dsp:txXfrm>
        <a:off x="7218060" y="132072"/>
        <a:ext cx="3105222" cy="741693"/>
      </dsp:txXfrm>
    </dsp:sp>
    <dsp:sp modelId="{99EB26DA-549F-4044-8F52-D5FE4085BA00}">
      <dsp:nvSpPr>
        <dsp:cNvPr id="0" name=""/>
        <dsp:cNvSpPr/>
      </dsp:nvSpPr>
      <dsp:spPr>
        <a:xfrm rot="5400000">
          <a:off x="8701735" y="965777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79009-EFFB-4178-A4F0-FC70EA8FA42B}">
      <dsp:nvSpPr>
        <dsp:cNvPr id="0" name=""/>
        <dsp:cNvSpPr/>
      </dsp:nvSpPr>
      <dsp:spPr>
        <a:xfrm>
          <a:off x="7194985" y="1172585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Hodnocení kvality informací poskytovaných ZÚ, přístupu a profesionality při práci s rezorty.</a:t>
          </a:r>
          <a:endParaRPr lang="cs-CZ" sz="1300" kern="1200" dirty="0"/>
        </a:p>
      </dsp:txBody>
      <dsp:txXfrm>
        <a:off x="7218060" y="1195660"/>
        <a:ext cx="3105222" cy="741693"/>
      </dsp:txXfrm>
    </dsp:sp>
    <dsp:sp modelId="{CD975A6B-031C-4614-A4C0-79D07585FC97}">
      <dsp:nvSpPr>
        <dsp:cNvPr id="0" name=""/>
        <dsp:cNvSpPr/>
      </dsp:nvSpPr>
      <dsp:spPr>
        <a:xfrm rot="5400000">
          <a:off x="8701735" y="2029365"/>
          <a:ext cx="137872" cy="13787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F69B3-D6A9-400F-993B-8A2AEE61390D}">
      <dsp:nvSpPr>
        <dsp:cNvPr id="0" name=""/>
        <dsp:cNvSpPr/>
      </dsp:nvSpPr>
      <dsp:spPr>
        <a:xfrm>
          <a:off x="7194985" y="2236174"/>
          <a:ext cx="3151372" cy="7878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Hodnotí rezorty státní správy – MPO, </a:t>
          </a:r>
          <a:r>
            <a:rPr lang="cs-CZ" sz="1300" kern="1200" dirty="0" err="1" smtClean="0"/>
            <a:t>MZe</a:t>
          </a:r>
          <a:r>
            <a:rPr lang="cs-CZ" sz="1300" kern="1200" dirty="0" smtClean="0"/>
            <a:t>, ÚV, MO, MMR, MD, </a:t>
          </a:r>
          <a:r>
            <a:rPr lang="cs-CZ" sz="1300" kern="1200" dirty="0" err="1" smtClean="0"/>
            <a:t>MZd</a:t>
          </a:r>
          <a:endParaRPr lang="cs-CZ" sz="1300" kern="1200" dirty="0"/>
        </a:p>
      </dsp:txBody>
      <dsp:txXfrm>
        <a:off x="7218060" y="2259249"/>
        <a:ext cx="3105222" cy="741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484" y="0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11/12/2019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717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484" y="9428717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484" y="0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11/12/2019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355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606" y="4715154"/>
            <a:ext cx="5438464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717"/>
            <a:ext cx="2946576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484" y="9428717"/>
            <a:ext cx="2946575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4283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0271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442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3865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156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9542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03829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3450" y="744538"/>
            <a:ext cx="4932363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52748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90246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79375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78188" y="509588"/>
            <a:ext cx="3375025" cy="2547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4690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1634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Jak snížit dopady</a:t>
            </a:r>
            <a:r>
              <a:rPr lang="cs-CZ" baseline="0" dirty="0" smtClean="0"/>
              <a:t> vlivu změn ve vnější ekonomice?</a:t>
            </a:r>
          </a:p>
          <a:p>
            <a:pPr marL="821634" lvl="1" indent="-285750">
              <a:buFont typeface="Wingdings" panose="05000000000000000000" pitchFamily="2" charset="2"/>
              <a:buChar char="Ø"/>
            </a:pPr>
            <a:r>
              <a:rPr lang="cs-CZ" baseline="0" dirty="0" smtClean="0"/>
              <a:t>Vyšší odolnost díky vlastním značkám, řešením, integraci a přímým obchodním vazbám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00453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278188" y="509588"/>
            <a:ext cx="3375025" cy="254793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72839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90555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38738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5853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8725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9499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6923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2568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7833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70041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35537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256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Podtitul prezentace</a:t>
            </a:r>
            <a:endParaRPr lang="cs-CZ" dirty="0"/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00. měsíc 2000, Praha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Podtitul prezentace</a:t>
            </a:r>
            <a:endParaRPr lang="cs-CZ" dirty="0"/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00. měsíc 2000, Praha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Jmeno_Prijmeni@mzv.cz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591" y="322954"/>
            <a:ext cx="9622632" cy="1344083"/>
          </a:xfrm>
          <a:prstGeom prst="rect">
            <a:avLst/>
          </a:prstGeom>
        </p:spPr>
        <p:txBody>
          <a:bodyPr lIns="107177" tIns="53588" rIns="107177" bIns="5358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591" y="7474597"/>
            <a:ext cx="2494756" cy="429360"/>
          </a:xfrm>
          <a:prstGeom prst="rect">
            <a:avLst/>
          </a:prstGeom>
        </p:spPr>
        <p:txBody>
          <a:bodyPr lIns="107177" tIns="53588" rIns="107177" bIns="53588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2466" y="7474597"/>
            <a:ext cx="2494756" cy="429360"/>
          </a:xfrm>
          <a:prstGeom prst="rect">
            <a:avLst/>
          </a:prstGeom>
        </p:spPr>
        <p:txBody>
          <a:bodyPr lIns="107177" tIns="53588" rIns="107177" bIns="53588"/>
          <a:lstStyle>
            <a:lvl1pPr>
              <a:defRPr/>
            </a:lvl1pPr>
          </a:lstStyle>
          <a:p>
            <a:pPr>
              <a:defRPr/>
            </a:pPr>
            <a:fld id="{F7F71974-2E7A-4CA7-9B07-942EDF3D7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18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 smtClean="0"/>
              <a:t> </a:t>
            </a:r>
            <a:r>
              <a:rPr lang="en-US" dirty="0" smtClean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  <p:sldLayoutId id="21474853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4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cs-CZ" sz="1500" dirty="0"/>
              <a:t>Ministerstvo zahraničních věcí</a:t>
            </a:r>
            <a:br>
              <a:rPr lang="cs-CZ" sz="1500" dirty="0"/>
            </a:br>
            <a:r>
              <a:rPr lang="cs-CZ" sz="1500" dirty="0"/>
              <a:t>České republiky</a:t>
            </a:r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1620000" y="1778400"/>
            <a:ext cx="6772887" cy="210780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Ekonomická diplomacie: vize 2020+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5"/>
          <p:cNvSpPr txBox="1">
            <a:spLocks/>
          </p:cNvSpPr>
          <p:nvPr/>
        </p:nvSpPr>
        <p:spPr>
          <a:xfrm>
            <a:off x="1620000" y="5120310"/>
            <a:ext cx="6043543" cy="1128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3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Tx/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 fontAlgn="auto">
              <a:buFontTx/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Martin Tlapa</a:t>
            </a:r>
          </a:p>
          <a:p>
            <a:pPr marL="0" indent="0" fontAlgn="auto">
              <a:buFontTx/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náměstek ministra zahraničních věcí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40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cs-CZ" sz="1500" dirty="0"/>
              <a:t>Ministerstvo zahraničních věcí</a:t>
            </a:r>
            <a:br>
              <a:rPr lang="cs-CZ" sz="1500" dirty="0"/>
            </a:br>
            <a:r>
              <a:rPr lang="cs-CZ" sz="1500" dirty="0"/>
              <a:t>České republiky</a:t>
            </a:r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1620000" y="1778400"/>
            <a:ext cx="6772887" cy="2107800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Od globalizace k regionalizaci: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Pohled za hranice Střední Evropy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35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Vnější ekonomické vztahy ČR: pomalu, ale zatím jistě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1119600" y="1638700"/>
            <a:ext cx="8964000" cy="5760000"/>
          </a:xfrm>
        </p:spPr>
        <p:txBody>
          <a:bodyPr/>
          <a:lstStyle/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Export – průměrný </a:t>
            </a:r>
            <a:r>
              <a:rPr lang="cs-CZ" sz="2000" dirty="0" smtClean="0">
                <a:solidFill>
                  <a:schemeClr val="tx1"/>
                </a:solidFill>
              </a:rPr>
              <a:t>růst za 1. pololetí roku 2019 +1,8 % (+4,2 % ve stejném období roku 2018) </a:t>
            </a:r>
          </a:p>
          <a:p>
            <a:pPr lvl="1"/>
            <a:r>
              <a:rPr lang="pt-BR" sz="1600" dirty="0" err="1"/>
              <a:t>Meziročně</a:t>
            </a:r>
            <a:r>
              <a:rPr lang="pt-BR" sz="1600" dirty="0"/>
              <a:t> </a:t>
            </a:r>
            <a:r>
              <a:rPr lang="pt-BR" sz="1600" dirty="0" err="1"/>
              <a:t>export</a:t>
            </a:r>
            <a:r>
              <a:rPr lang="pt-BR" sz="1600" dirty="0"/>
              <a:t> </a:t>
            </a:r>
            <a:r>
              <a:rPr lang="pt-BR" sz="1600" dirty="0" err="1"/>
              <a:t>vzrostl</a:t>
            </a:r>
            <a:r>
              <a:rPr lang="pt-BR" sz="1600" dirty="0"/>
              <a:t> o 8 %</a:t>
            </a:r>
            <a:r>
              <a:rPr lang="cs-CZ" sz="1600" dirty="0"/>
              <a:t> (září </a:t>
            </a:r>
            <a:r>
              <a:rPr lang="cs-CZ" sz="1600" dirty="0" smtClean="0"/>
              <a:t>2018/září 2019)</a:t>
            </a:r>
            <a:endParaRPr lang="cs-CZ" sz="1600" dirty="0" smtClean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Očekávaný nárůst exportu o 2,3 % v roce 2020 a 2,7 % v roce 2021</a:t>
            </a:r>
          </a:p>
          <a:p>
            <a:pPr lvl="1"/>
            <a:endParaRPr lang="cs-CZ" sz="1600" dirty="0"/>
          </a:p>
          <a:p>
            <a:r>
              <a:rPr lang="cs-CZ" sz="2000" b="1" dirty="0" smtClean="0">
                <a:solidFill>
                  <a:schemeClr val="tx1"/>
                </a:solidFill>
              </a:rPr>
              <a:t>Důležité pro ČR - zaměstnanost </a:t>
            </a:r>
            <a:r>
              <a:rPr lang="cs-CZ" sz="2000" b="1" dirty="0">
                <a:solidFill>
                  <a:schemeClr val="tx1"/>
                </a:solidFill>
              </a:rPr>
              <a:t>v podnikatelském sektoru navázaná na zahraniční </a:t>
            </a:r>
            <a:r>
              <a:rPr lang="cs-CZ" sz="2000" b="1" dirty="0" smtClean="0">
                <a:solidFill>
                  <a:schemeClr val="tx1"/>
                </a:solidFill>
              </a:rPr>
              <a:t>poptávku</a:t>
            </a:r>
          </a:p>
          <a:p>
            <a:pPr lvl="1"/>
            <a:r>
              <a:rPr lang="cs-CZ" sz="1600" dirty="0"/>
              <a:t>Podíl zaměstnanců </a:t>
            </a:r>
            <a:r>
              <a:rPr lang="cs-CZ" sz="1600" dirty="0" smtClean="0"/>
              <a:t>pracujících v </a:t>
            </a:r>
            <a:r>
              <a:rPr lang="cs-CZ" sz="1600" dirty="0"/>
              <a:t>odvětvích přímo či nepřímo </a:t>
            </a:r>
            <a:r>
              <a:rPr lang="cs-CZ" sz="1600" dirty="0" smtClean="0"/>
              <a:t>navázaných na </a:t>
            </a:r>
            <a:r>
              <a:rPr lang="cs-CZ" sz="1600" dirty="0"/>
              <a:t>vývoz je celosvětově v průměru 22 </a:t>
            </a:r>
            <a:r>
              <a:rPr lang="cs-CZ" sz="1600" dirty="0" smtClean="0"/>
              <a:t>%, ale ČR má podíl 52</a:t>
            </a:r>
            <a:r>
              <a:rPr lang="pl-PL" sz="1600" dirty="0" smtClean="0"/>
              <a:t>%</a:t>
            </a:r>
            <a:endParaRPr lang="cs-CZ" sz="1600" dirty="0" smtClean="0"/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N</a:t>
            </a:r>
            <a:r>
              <a:rPr lang="cs-CZ" sz="2000" dirty="0" smtClean="0">
                <a:solidFill>
                  <a:schemeClr val="tx1"/>
                </a:solidFill>
              </a:rPr>
              <a:t>ěmecká </a:t>
            </a:r>
            <a:r>
              <a:rPr lang="cs-CZ" sz="2000" dirty="0">
                <a:solidFill>
                  <a:schemeClr val="tx1"/>
                </a:solidFill>
              </a:rPr>
              <a:t>ekonomika </a:t>
            </a:r>
            <a:r>
              <a:rPr lang="cs-CZ" sz="2000" dirty="0" smtClean="0">
                <a:solidFill>
                  <a:schemeClr val="tx1"/>
                </a:solidFill>
              </a:rPr>
              <a:t>je v </a:t>
            </a:r>
            <a:r>
              <a:rPr lang="cs-CZ" sz="2000" dirty="0">
                <a:solidFill>
                  <a:schemeClr val="tx1"/>
                </a:solidFill>
              </a:rPr>
              <a:t>dobré kondici, </a:t>
            </a:r>
            <a:r>
              <a:rPr lang="cs-CZ" sz="2000" b="1" dirty="0">
                <a:solidFill>
                  <a:schemeClr val="tx1"/>
                </a:solidFill>
              </a:rPr>
              <a:t>největším externím rizikem </a:t>
            </a:r>
            <a:r>
              <a:rPr lang="cs-CZ" sz="2000" b="1" dirty="0" smtClean="0">
                <a:solidFill>
                  <a:schemeClr val="tx1"/>
                </a:solidFill>
              </a:rPr>
              <a:t>pro ČR zůstává </a:t>
            </a:r>
            <a:r>
              <a:rPr lang="cs-CZ" sz="2000" b="1" dirty="0">
                <a:solidFill>
                  <a:schemeClr val="tx1"/>
                </a:solidFill>
              </a:rPr>
              <a:t>hrozba amerických cel na evropské automobily</a:t>
            </a:r>
          </a:p>
          <a:p>
            <a:pPr lvl="1"/>
            <a:r>
              <a:rPr lang="cs-CZ" sz="1600" dirty="0"/>
              <a:t>Německý export se v září oproti předchozímu měsíci zvýšil o 1,5 </a:t>
            </a:r>
            <a:r>
              <a:rPr lang="cs-CZ" sz="1600" dirty="0" smtClean="0"/>
              <a:t>% (oproti projekcím růstu 0,3 %)</a:t>
            </a:r>
            <a:endParaRPr lang="cs-CZ" sz="1600" dirty="0"/>
          </a:p>
          <a:p>
            <a:pPr lvl="1"/>
            <a:r>
              <a:rPr lang="cs-CZ" sz="1600" dirty="0" smtClean="0"/>
              <a:t>Snížena hrozba </a:t>
            </a:r>
            <a:r>
              <a:rPr lang="cs-CZ" sz="1600" dirty="0"/>
              <a:t>No-</a:t>
            </a:r>
            <a:r>
              <a:rPr lang="cs-CZ" sz="1600" dirty="0" err="1"/>
              <a:t>Deal</a:t>
            </a:r>
            <a:r>
              <a:rPr lang="cs-CZ" sz="1600" dirty="0"/>
              <a:t> </a:t>
            </a:r>
            <a:r>
              <a:rPr lang="cs-CZ" sz="1600" dirty="0" err="1"/>
              <a:t>Brexitu</a:t>
            </a:r>
            <a:endParaRPr lang="cs-CZ" sz="1600" dirty="0"/>
          </a:p>
          <a:p>
            <a:pPr lvl="1"/>
            <a:r>
              <a:rPr lang="cs-CZ" sz="1600" dirty="0"/>
              <a:t>EU i eurozóna i přes nepříznivé prognózy pokračují v růstu (meziroční nárůst HDP zemí EU 1,4 %, zemí eurozóny 1,1 </a:t>
            </a:r>
            <a:r>
              <a:rPr lang="cs-CZ" sz="1600" dirty="0" smtClean="0"/>
              <a:t>%)</a:t>
            </a:r>
          </a:p>
          <a:p>
            <a:pPr lvl="1"/>
            <a:endParaRPr lang="cs-CZ" sz="1600" dirty="0" smtClean="0"/>
          </a:p>
          <a:p>
            <a:r>
              <a:rPr lang="cs-CZ" sz="2000" dirty="0" smtClean="0">
                <a:solidFill>
                  <a:schemeClr val="tx1"/>
                </a:solidFill>
              </a:rPr>
              <a:t>Protože…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402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Role USA vyšší, než vypadá </a:t>
            </a:r>
            <a:r>
              <a:rPr lang="cs-CZ" dirty="0" smtClean="0">
                <a:sym typeface="Symbol" panose="05050102010706020507" pitchFamily="18" charset="2"/>
              </a:rPr>
              <a:t></a:t>
            </a:r>
            <a:r>
              <a:rPr lang="cs-CZ" dirty="0" smtClean="0"/>
              <a:t> podíl objemu exportu a přidané hodnoty se liší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1119600" y="1680426"/>
            <a:ext cx="8964000" cy="6037974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… analýza </a:t>
            </a:r>
            <a:r>
              <a:rPr lang="cs-CZ" sz="2000" dirty="0">
                <a:solidFill>
                  <a:schemeClr val="tx1"/>
                </a:solidFill>
              </a:rPr>
              <a:t>toků přidané </a:t>
            </a:r>
            <a:r>
              <a:rPr lang="cs-CZ" sz="2000" dirty="0" smtClean="0">
                <a:solidFill>
                  <a:schemeClr val="tx1"/>
                </a:solidFill>
              </a:rPr>
              <a:t>hodnoty v zahraničním obchodě </a:t>
            </a:r>
            <a:r>
              <a:rPr lang="cs-CZ" sz="2000" dirty="0">
                <a:solidFill>
                  <a:schemeClr val="tx1"/>
                </a:solidFill>
              </a:rPr>
              <a:t>odhaluje </a:t>
            </a:r>
            <a:r>
              <a:rPr lang="cs-CZ" sz="2000" b="1" dirty="0" smtClean="0">
                <a:solidFill>
                  <a:schemeClr val="tx1"/>
                </a:solidFill>
              </a:rPr>
              <a:t>relativně větší </a:t>
            </a:r>
            <a:r>
              <a:rPr lang="cs-CZ" sz="2000" b="1" dirty="0">
                <a:solidFill>
                  <a:schemeClr val="tx1"/>
                </a:solidFill>
              </a:rPr>
              <a:t>expozici české ekonomiky vůči poptávkovým šokům z USA</a:t>
            </a:r>
            <a:r>
              <a:rPr lang="cs-CZ" sz="2000" dirty="0">
                <a:solidFill>
                  <a:schemeClr val="tx1"/>
                </a:solidFill>
              </a:rPr>
              <a:t> a relativně menší vůči šokům z </a:t>
            </a:r>
            <a:r>
              <a:rPr lang="cs-CZ" sz="2000" dirty="0" smtClean="0">
                <a:solidFill>
                  <a:schemeClr val="tx1"/>
                </a:solidFill>
              </a:rPr>
              <a:t>Německa – ve srovnání s tradičním objemovým měřením zahraničního obchodu.</a:t>
            </a:r>
          </a:p>
          <a:p>
            <a:pPr lvl="1"/>
            <a:r>
              <a:rPr lang="cs-CZ" sz="1600" dirty="0" smtClean="0"/>
              <a:t>Export do Německa – podle přidané hodnoty 20%, podle objemu exportu 32%</a:t>
            </a:r>
          </a:p>
          <a:p>
            <a:pPr lvl="1"/>
            <a:r>
              <a:rPr lang="cs-CZ" sz="1600" b="1" dirty="0" smtClean="0"/>
              <a:t>Export do USA – </a:t>
            </a:r>
            <a:r>
              <a:rPr lang="cs-CZ" sz="1600" b="1" dirty="0"/>
              <a:t>podle přidané hodnoty </a:t>
            </a:r>
            <a:r>
              <a:rPr lang="cs-CZ" sz="1600" b="1" dirty="0" smtClean="0"/>
              <a:t>7%, </a:t>
            </a:r>
            <a:r>
              <a:rPr lang="cs-CZ" sz="1600" b="1" dirty="0"/>
              <a:t>podle objemu exportu </a:t>
            </a:r>
            <a:r>
              <a:rPr lang="cs-CZ" sz="1600" b="1" dirty="0" smtClean="0"/>
              <a:t>2,1%</a:t>
            </a:r>
          </a:p>
          <a:p>
            <a:pPr lvl="1"/>
            <a:r>
              <a:rPr lang="cs-CZ" sz="1600" dirty="0"/>
              <a:t>Export do </a:t>
            </a:r>
            <a:r>
              <a:rPr lang="cs-CZ" sz="1600" dirty="0" smtClean="0"/>
              <a:t>Velké Británie </a:t>
            </a:r>
            <a:r>
              <a:rPr lang="cs-CZ" sz="1600" dirty="0"/>
              <a:t>– podle přidané hodnoty </a:t>
            </a:r>
            <a:r>
              <a:rPr lang="cs-CZ" sz="1600" dirty="0" smtClean="0"/>
              <a:t>6%, </a:t>
            </a:r>
            <a:r>
              <a:rPr lang="cs-CZ" sz="1600" dirty="0"/>
              <a:t>podle objemu exportu </a:t>
            </a:r>
            <a:r>
              <a:rPr lang="cs-CZ" sz="1600" dirty="0" smtClean="0"/>
              <a:t>5%</a:t>
            </a:r>
          </a:p>
          <a:p>
            <a:pPr lvl="1"/>
            <a:endParaRPr lang="cs-CZ" sz="1600" dirty="0"/>
          </a:p>
          <a:p>
            <a:r>
              <a:rPr lang="cs-CZ" sz="2000" dirty="0" smtClean="0">
                <a:solidFill>
                  <a:schemeClr val="tx1"/>
                </a:solidFill>
              </a:rPr>
              <a:t>Z hlediska hrubého objemu exportu na hlavu se český vývoz dotáhl </a:t>
            </a:r>
            <a:r>
              <a:rPr lang="cs-CZ" sz="2000" dirty="0">
                <a:solidFill>
                  <a:schemeClr val="tx1"/>
                </a:solidFill>
              </a:rPr>
              <a:t>na </a:t>
            </a:r>
            <a:r>
              <a:rPr lang="cs-CZ" sz="2000" dirty="0" smtClean="0">
                <a:solidFill>
                  <a:schemeClr val="tx1"/>
                </a:solidFill>
              </a:rPr>
              <a:t>Německo…</a:t>
            </a:r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1600" dirty="0"/>
              <a:t>Vývoz v přepočtu na osobu – ČR 416 tis Kč, Německo 408 tis Kč </a:t>
            </a:r>
            <a:endParaRPr lang="cs-CZ" sz="1600" dirty="0" smtClean="0"/>
          </a:p>
          <a:p>
            <a:pPr lvl="1"/>
            <a:endParaRPr lang="cs-CZ" sz="1600" dirty="0"/>
          </a:p>
          <a:p>
            <a:r>
              <a:rPr lang="cs-CZ" sz="2200" dirty="0" smtClean="0">
                <a:solidFill>
                  <a:schemeClr val="tx1"/>
                </a:solidFill>
              </a:rPr>
              <a:t>Nicméně</a:t>
            </a:r>
            <a:r>
              <a:rPr lang="cs-CZ" sz="2200" dirty="0" smtClean="0">
                <a:solidFill>
                  <a:schemeClr val="tx1"/>
                </a:solidFill>
              </a:rPr>
              <a:t>…</a:t>
            </a:r>
            <a:endParaRPr lang="cs-CZ" sz="1600" dirty="0"/>
          </a:p>
          <a:p>
            <a:pPr marL="324000" lvl="1" indent="0">
              <a:buNone/>
            </a:pPr>
            <a:endParaRPr lang="cs-CZ" sz="1600" dirty="0" smtClean="0"/>
          </a:p>
          <a:p>
            <a:pPr marL="324000" lvl="1" indent="0">
              <a:buNone/>
            </a:pPr>
            <a:endParaRPr lang="cs-CZ" sz="1600" dirty="0"/>
          </a:p>
          <a:p>
            <a:pPr marL="324000" lvl="1" indent="0">
              <a:buNone/>
            </a:pPr>
            <a:endParaRPr lang="cs-CZ" sz="1600" dirty="0" smtClean="0"/>
          </a:p>
          <a:p>
            <a:pPr marL="324000" lvl="1" indent="0">
              <a:buNone/>
            </a:pPr>
            <a:r>
              <a:rPr lang="cs-CZ" sz="1600" dirty="0"/>
              <a:t>Data: studie </a:t>
            </a:r>
            <a:r>
              <a:rPr lang="cs-CZ" sz="1600" dirty="0" err="1"/>
              <a:t>Deloitte</a:t>
            </a:r>
            <a:r>
              <a:rPr lang="cs-CZ" sz="1600" dirty="0"/>
              <a:t> Made in </a:t>
            </a:r>
            <a:r>
              <a:rPr lang="cs-CZ" sz="1600" dirty="0" err="1"/>
              <a:t>World</a:t>
            </a:r>
            <a:r>
              <a:rPr lang="cs-CZ" sz="1600" dirty="0"/>
              <a:t> 2019, ČSÚ</a:t>
            </a:r>
          </a:p>
          <a:p>
            <a:pPr marL="324000" lvl="1" indent="0">
              <a:buNone/>
            </a:pPr>
            <a:endParaRPr lang="cs-CZ" sz="1600" dirty="0"/>
          </a:p>
          <a:p>
            <a:pPr marL="324000" lvl="1" indent="0">
              <a:buNone/>
            </a:pPr>
            <a:endParaRPr lang="cs-CZ" sz="1600" dirty="0" smtClean="0"/>
          </a:p>
          <a:p>
            <a:pPr marL="324000" lvl="1" indent="0">
              <a:buNone/>
            </a:pPr>
            <a:endParaRPr lang="cs-CZ" sz="1600" dirty="0" smtClean="0"/>
          </a:p>
          <a:p>
            <a:pPr marL="324000" lvl="1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945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Jak obsluhovat zahraniční trhy ve vlastní režii?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1119600" y="1778400"/>
            <a:ext cx="8964000" cy="6165450"/>
          </a:xfrm>
        </p:spPr>
        <p:txBody>
          <a:bodyPr/>
          <a:lstStyle/>
          <a:p>
            <a:r>
              <a:rPr lang="pl-PL" sz="2000" dirty="0" smtClean="0">
                <a:solidFill>
                  <a:schemeClr val="tx1"/>
                </a:solidFill>
              </a:rPr>
              <a:t>Česko </a:t>
            </a:r>
            <a:r>
              <a:rPr lang="pl-PL" sz="2000" dirty="0">
                <a:solidFill>
                  <a:schemeClr val="tx1"/>
                </a:solidFill>
              </a:rPr>
              <a:t>je mezi zeměmi OECD 3. </a:t>
            </a:r>
            <a:r>
              <a:rPr lang="pl-PL" sz="2000" dirty="0" smtClean="0">
                <a:solidFill>
                  <a:schemeClr val="tx1"/>
                </a:solidFill>
              </a:rPr>
              <a:t>zemí s </a:t>
            </a:r>
            <a:r>
              <a:rPr lang="pl-PL" sz="2000" dirty="0">
                <a:solidFill>
                  <a:schemeClr val="tx1"/>
                </a:solidFill>
              </a:rPr>
              <a:t>produkcí nejvíce vzdálenou </a:t>
            </a:r>
            <a:r>
              <a:rPr lang="pl-PL" sz="2000" dirty="0" smtClean="0">
                <a:solidFill>
                  <a:schemeClr val="tx1"/>
                </a:solidFill>
              </a:rPr>
              <a:t>od </a:t>
            </a:r>
            <a:r>
              <a:rPr lang="cs-CZ" sz="2000" dirty="0" smtClean="0">
                <a:solidFill>
                  <a:schemeClr val="tx1"/>
                </a:solidFill>
              </a:rPr>
              <a:t>konečného spotřebitele</a:t>
            </a:r>
          </a:p>
          <a:p>
            <a:pPr lvl="1"/>
            <a:r>
              <a:rPr lang="cs-CZ" sz="1600" dirty="0" smtClean="0"/>
              <a:t>Mezi země s nejkratší vzdáleností od konečné poptávky patří Izrael, USA, Velká Británie, Francie, Kanada a Japonsko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Německé potvrzení toho, co zřejmě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tušíme – </a:t>
            </a:r>
            <a:r>
              <a:rPr lang="cs-CZ" sz="2000" b="1" dirty="0" smtClean="0">
                <a:solidFill>
                  <a:schemeClr val="tx1"/>
                </a:solidFill>
              </a:rPr>
              <a:t>firmy s trvalými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vazbami na své zahraniční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trhy rostou dvakrát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rychleji </a:t>
            </a:r>
          </a:p>
          <a:p>
            <a:pPr lvl="1"/>
            <a:r>
              <a:rPr lang="cs-CZ" sz="1600" dirty="0" smtClean="0"/>
              <a:t>2/3 </a:t>
            </a:r>
            <a:r>
              <a:rPr lang="cs-CZ" sz="1600" dirty="0"/>
              <a:t>německých firem, které v rámci </a:t>
            </a:r>
            <a:r>
              <a:rPr lang="cs-CZ" sz="1600" dirty="0" smtClean="0"/>
              <a:t>svých</a:t>
            </a:r>
            <a:br>
              <a:rPr lang="cs-CZ" sz="1600" dirty="0" smtClean="0"/>
            </a:br>
            <a:r>
              <a:rPr lang="cs-CZ" sz="1600" dirty="0" smtClean="0"/>
              <a:t>obchodních </a:t>
            </a:r>
            <a:r>
              <a:rPr lang="cs-CZ" sz="1600" dirty="0"/>
              <a:t>aktivit investovaly v </a:t>
            </a:r>
            <a:r>
              <a:rPr lang="cs-CZ" sz="1600" dirty="0" smtClean="0"/>
              <a:t>zahraničí</a:t>
            </a:r>
            <a:br>
              <a:rPr lang="cs-CZ" sz="1600" dirty="0" smtClean="0"/>
            </a:br>
            <a:r>
              <a:rPr lang="cs-CZ" sz="1600" dirty="0" smtClean="0"/>
              <a:t>v letech 2012-2015, </a:t>
            </a:r>
            <a:r>
              <a:rPr lang="cs-CZ" sz="1600" dirty="0"/>
              <a:t>očekávají zvýšení </a:t>
            </a:r>
            <a:r>
              <a:rPr lang="cs-CZ" sz="1600" dirty="0" smtClean="0"/>
              <a:t>obratu</a:t>
            </a:r>
            <a:br>
              <a:rPr lang="cs-CZ" sz="1600" dirty="0" smtClean="0"/>
            </a:br>
            <a:r>
              <a:rPr lang="cs-CZ" sz="1600" dirty="0" smtClean="0"/>
              <a:t>v letech 2017-2019, </a:t>
            </a:r>
            <a:r>
              <a:rPr lang="cs-CZ" sz="1600" dirty="0"/>
              <a:t>zatímco u firem</a:t>
            </a:r>
            <a:r>
              <a:rPr lang="cs-CZ" sz="1600" dirty="0" smtClean="0"/>
              <a:t>,</a:t>
            </a:r>
            <a:br>
              <a:rPr lang="cs-CZ" sz="1600" dirty="0" smtClean="0"/>
            </a:br>
            <a:r>
              <a:rPr lang="cs-CZ" sz="1600" dirty="0" smtClean="0"/>
              <a:t>které </a:t>
            </a:r>
            <a:r>
              <a:rPr lang="cs-CZ" sz="1600" dirty="0"/>
              <a:t>ve stejném období pouze </a:t>
            </a:r>
            <a:r>
              <a:rPr lang="cs-CZ" sz="1600" dirty="0" smtClean="0"/>
              <a:t>exportovaly</a:t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neinvestovaly, </a:t>
            </a:r>
            <a:r>
              <a:rPr lang="cs-CZ" sz="1600" dirty="0" smtClean="0"/>
              <a:t>navýšení </a:t>
            </a:r>
            <a:r>
              <a:rPr lang="cs-CZ" sz="1600" dirty="0"/>
              <a:t>obratu dosáhne pouze </a:t>
            </a:r>
            <a:r>
              <a:rPr lang="cs-CZ" sz="1600" dirty="0" smtClean="0"/>
              <a:t>1/3</a:t>
            </a:r>
          </a:p>
          <a:p>
            <a:pPr lvl="1"/>
            <a:r>
              <a:rPr lang="cs-CZ" sz="1600" dirty="0" smtClean="0"/>
              <a:t>Německo má řadu především finančních, ale i poradenských nástrojů pro podporu trvalé přítomnosti a rovněž podporuje spolupráci svých firem v zahraničí</a:t>
            </a:r>
          </a:p>
          <a:p>
            <a:pPr marL="324000" lvl="1" indent="0">
              <a:buNone/>
            </a:pPr>
            <a:endParaRPr lang="cs-CZ" sz="1600" dirty="0" smtClean="0"/>
          </a:p>
          <a:p>
            <a:pPr marL="324000" lvl="1" indent="0">
              <a:buNone/>
            </a:pPr>
            <a:r>
              <a:rPr lang="cs-CZ" sz="1400" dirty="0" smtClean="0"/>
              <a:t>Data</a:t>
            </a:r>
            <a:r>
              <a:rPr lang="cs-CZ" sz="1400" dirty="0"/>
              <a:t>: studie Deloitte Made in </a:t>
            </a:r>
            <a:r>
              <a:rPr lang="cs-CZ" sz="1400" dirty="0" err="1"/>
              <a:t>World</a:t>
            </a:r>
            <a:r>
              <a:rPr lang="cs-CZ" sz="1400" dirty="0"/>
              <a:t> 2019, </a:t>
            </a:r>
            <a:r>
              <a:rPr lang="cs-CZ" sz="1400" dirty="0" err="1" smtClean="0"/>
              <a:t>KfW</a:t>
            </a:r>
            <a:r>
              <a:rPr lang="cs-CZ" sz="1400" dirty="0" smtClean="0"/>
              <a:t> analýza</a:t>
            </a:r>
            <a:endParaRPr lang="cs-CZ" sz="1400" dirty="0" smtClean="0">
              <a:solidFill>
                <a:schemeClr val="tx1"/>
              </a:solidFill>
            </a:endParaRPr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5016" r="-5016"/>
          <a:stretch/>
        </p:blipFill>
        <p:spPr>
          <a:xfrm>
            <a:off x="5791200" y="3352800"/>
            <a:ext cx="4468799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Přichází regionalizace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956315" y="1519200"/>
            <a:ext cx="8964000" cy="5760000"/>
          </a:xfrm>
        </p:spPr>
        <p:txBody>
          <a:bodyPr/>
          <a:lstStyle/>
          <a:p>
            <a:pPr lvl="0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altLang="cs-CZ" sz="2000" b="1" dirty="0" smtClean="0">
                <a:solidFill>
                  <a:schemeClr val="tx1"/>
                </a:solidFill>
              </a:rPr>
              <a:t>Trend regionalizace potvrzuje, že </a:t>
            </a:r>
            <a:r>
              <a:rPr lang="cs-CZ" altLang="cs-CZ" sz="2000" b="1" dirty="0">
                <a:solidFill>
                  <a:schemeClr val="tx1"/>
                </a:solidFill>
              </a:rPr>
              <a:t>nabídka řešení se přibližuje k odběratelským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trhům</a:t>
            </a:r>
            <a:r>
              <a:rPr lang="cs-CZ" altLang="cs-CZ" sz="2000" dirty="0" smtClean="0">
                <a:solidFill>
                  <a:schemeClr val="tx1"/>
                </a:solidFill>
              </a:rPr>
              <a:t>.</a:t>
            </a:r>
          </a:p>
          <a:p>
            <a:pPr lvl="0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lvl="0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altLang="cs-CZ" sz="2000" b="1" dirty="0" smtClean="0">
                <a:solidFill>
                  <a:schemeClr val="tx1"/>
                </a:solidFill>
              </a:rPr>
              <a:t>Regionalizace je patrná </a:t>
            </a:r>
            <a:r>
              <a:rPr lang="cs-CZ" altLang="cs-CZ" sz="2000" b="1" dirty="0">
                <a:solidFill>
                  <a:schemeClr val="tx1"/>
                </a:solidFill>
              </a:rPr>
              <a:t>zejména v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Asii </a:t>
            </a:r>
            <a:r>
              <a:rPr lang="cs-CZ" altLang="cs-CZ" sz="2000" dirty="0" smtClean="0">
                <a:solidFill>
                  <a:schemeClr val="tx1"/>
                </a:solidFill>
              </a:rPr>
              <a:t>(pro průmyslové zboží růst</a:t>
            </a:r>
            <a:r>
              <a:rPr lang="cs-CZ" altLang="cs-CZ" sz="2000" dirty="0">
                <a:solidFill>
                  <a:schemeClr val="tx1"/>
                </a:solidFill>
              </a:rPr>
              <a:t> v roce </a:t>
            </a:r>
            <a:r>
              <a:rPr lang="cs-CZ" altLang="cs-CZ" sz="2000" dirty="0" smtClean="0">
                <a:solidFill>
                  <a:schemeClr val="tx1"/>
                </a:solidFill>
              </a:rPr>
              <a:t>2000 z 38</a:t>
            </a:r>
            <a:r>
              <a:rPr lang="cs-CZ" altLang="cs-CZ" sz="2000" dirty="0">
                <a:solidFill>
                  <a:schemeClr val="tx1"/>
                </a:solidFill>
              </a:rPr>
              <a:t>% na 49</a:t>
            </a:r>
            <a:r>
              <a:rPr lang="cs-CZ" altLang="cs-CZ" sz="2000" dirty="0" smtClean="0">
                <a:solidFill>
                  <a:schemeClr val="tx1"/>
                </a:solidFill>
              </a:rPr>
              <a:t>% </a:t>
            </a:r>
            <a:r>
              <a:rPr lang="cs-CZ" altLang="cs-CZ" sz="2000" dirty="0">
                <a:solidFill>
                  <a:schemeClr val="tx1"/>
                </a:solidFill>
              </a:rPr>
              <a:t>v roce </a:t>
            </a:r>
            <a:r>
              <a:rPr lang="cs-CZ" altLang="cs-CZ" sz="2000" dirty="0" smtClean="0">
                <a:solidFill>
                  <a:schemeClr val="tx1"/>
                </a:solidFill>
              </a:rPr>
              <a:t>2017). V EU a Severní Americe hodnoty historicky vyšší, </a:t>
            </a:r>
            <a:r>
              <a:rPr lang="cs-CZ" altLang="cs-CZ" sz="2000" dirty="0">
                <a:solidFill>
                  <a:schemeClr val="tx1"/>
                </a:solidFill>
              </a:rPr>
              <a:t>ale i </a:t>
            </a:r>
            <a:r>
              <a:rPr lang="cs-CZ" altLang="cs-CZ" sz="2000" dirty="0" smtClean="0">
                <a:solidFill>
                  <a:schemeClr val="tx1"/>
                </a:solidFill>
              </a:rPr>
              <a:t>zde </a:t>
            </a:r>
            <a:r>
              <a:rPr lang="cs-CZ" altLang="cs-CZ" sz="2000" dirty="0">
                <a:solidFill>
                  <a:schemeClr val="tx1"/>
                </a:solidFill>
              </a:rPr>
              <a:t>vývoj v posledních letech ukazuje na rostoucí trend směrem k </a:t>
            </a:r>
            <a:r>
              <a:rPr lang="cs-CZ" altLang="cs-CZ" sz="2000" dirty="0" smtClean="0">
                <a:solidFill>
                  <a:schemeClr val="tx1"/>
                </a:solidFill>
              </a:rPr>
              <a:t>regionalizaci </a:t>
            </a:r>
            <a:r>
              <a:rPr lang="cs-CZ" altLang="cs-CZ" sz="2000" dirty="0">
                <a:solidFill>
                  <a:schemeClr val="tx1"/>
                </a:solidFill>
              </a:rPr>
              <a:t>obchodu se zbožím</a:t>
            </a:r>
            <a:r>
              <a:rPr lang="cs-CZ" altLang="cs-CZ" sz="2000" dirty="0" smtClean="0">
                <a:solidFill>
                  <a:schemeClr val="tx1"/>
                </a:solidFill>
              </a:rPr>
              <a:t>.</a:t>
            </a:r>
          </a:p>
          <a:p>
            <a:pPr lvl="0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altLang="cs-CZ" sz="2000" dirty="0">
              <a:solidFill>
                <a:schemeClr val="tx1"/>
              </a:solidFill>
            </a:endParaRPr>
          </a:p>
          <a:p>
            <a:pPr lvl="0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altLang="cs-CZ" sz="2000" dirty="0">
                <a:solidFill>
                  <a:schemeClr val="tx1"/>
                </a:solidFill>
              </a:rPr>
              <a:t>Mezi důležité faktory ovlivňující trend regionalizace </a:t>
            </a:r>
            <a:r>
              <a:rPr lang="cs-CZ" altLang="cs-CZ" sz="2000" dirty="0" smtClean="0">
                <a:solidFill>
                  <a:schemeClr val="tx1"/>
                </a:solidFill>
              </a:rPr>
              <a:t>patří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očekávání zákazníků pro přizpůsobivost a rychlé dodání zboží a výrobků</a:t>
            </a:r>
            <a:r>
              <a:rPr lang="cs-CZ" altLang="cs-CZ" sz="2000" dirty="0" smtClean="0">
                <a:solidFill>
                  <a:schemeClr val="tx1"/>
                </a:solidFill>
              </a:rPr>
              <a:t>, výhody kratší vzdálenosti k trhům </a:t>
            </a:r>
            <a:r>
              <a:rPr lang="cs-CZ" altLang="cs-CZ" sz="2000" dirty="0">
                <a:solidFill>
                  <a:schemeClr val="tx1"/>
                </a:solidFill>
              </a:rPr>
              <a:t>a hlubší spolupráce s místními </a:t>
            </a:r>
            <a:r>
              <a:rPr lang="cs-CZ" altLang="cs-CZ" sz="2000" dirty="0" smtClean="0">
                <a:solidFill>
                  <a:schemeClr val="tx1"/>
                </a:solidFill>
              </a:rPr>
              <a:t>subdodavateli.</a:t>
            </a:r>
          </a:p>
          <a:p>
            <a:pPr lvl="0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cs-CZ" altLang="cs-CZ" sz="2000" dirty="0">
              <a:solidFill>
                <a:schemeClr val="tx1"/>
              </a:solidFill>
            </a:endParaRPr>
          </a:p>
          <a:p>
            <a:pPr lvl="0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cs-CZ" altLang="cs-CZ" sz="2000" dirty="0" smtClean="0">
                <a:solidFill>
                  <a:schemeClr val="tx1"/>
                </a:solidFill>
              </a:rPr>
              <a:t>Samostatným faktorem jsou bariéry dovozu, požadavky na domácí podíl nebo náklady na přepravu.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sz="2000" dirty="0" smtClean="0"/>
          </a:p>
          <a:p>
            <a:pPr marL="324000" lvl="1" indent="0">
              <a:spcAft>
                <a:spcPts val="200"/>
              </a:spcAft>
              <a:buClr>
                <a:srgbClr val="970000"/>
              </a:buClr>
              <a:buSzPct val="100000"/>
              <a:buNone/>
            </a:pPr>
            <a:r>
              <a:rPr lang="cs-CZ" sz="1400" dirty="0"/>
              <a:t>Data: Business </a:t>
            </a:r>
            <a:r>
              <a:rPr lang="cs-CZ" sz="1400" dirty="0" err="1"/>
              <a:t>Sweden</a:t>
            </a:r>
            <a:r>
              <a:rPr lang="cs-CZ" sz="1400" dirty="0"/>
              <a:t> </a:t>
            </a:r>
            <a:r>
              <a:rPr lang="cs-CZ" sz="1400" dirty="0" smtClean="0"/>
              <a:t>2019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388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Globální růst a hlavní regiony 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314061" y="7460588"/>
            <a:ext cx="8964000" cy="355351"/>
          </a:xfrm>
        </p:spPr>
        <p:txBody>
          <a:bodyPr/>
          <a:lstStyle/>
          <a:p>
            <a:pPr marL="324000" lvl="1" indent="0">
              <a:spcAft>
                <a:spcPts val="200"/>
              </a:spcAft>
              <a:buClr>
                <a:srgbClr val="970000"/>
              </a:buClr>
              <a:buSzPct val="100000"/>
              <a:buNone/>
            </a:pPr>
            <a:r>
              <a:rPr lang="cs-CZ" sz="1400" dirty="0" smtClean="0"/>
              <a:t>Data</a:t>
            </a:r>
            <a:r>
              <a:rPr lang="cs-CZ" sz="1400" dirty="0"/>
              <a:t>: Business </a:t>
            </a:r>
            <a:r>
              <a:rPr lang="cs-CZ" sz="1400" dirty="0" err="1"/>
              <a:t>Sweden</a:t>
            </a:r>
            <a:r>
              <a:rPr lang="cs-CZ" sz="1400" dirty="0"/>
              <a:t> </a:t>
            </a:r>
            <a:r>
              <a:rPr lang="cs-CZ" sz="1400" dirty="0" smtClean="0"/>
              <a:t>2019, Oxford </a:t>
            </a:r>
            <a:r>
              <a:rPr lang="cs-CZ" sz="1400" dirty="0" err="1" smtClean="0"/>
              <a:t>Economics</a:t>
            </a:r>
            <a:r>
              <a:rPr lang="cs-CZ" sz="1400" dirty="0" smtClean="0"/>
              <a:t> 2019, IMF</a:t>
            </a:r>
            <a:endParaRPr lang="cs-CZ" sz="1400" dirty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" y="1745978"/>
            <a:ext cx="8547181" cy="5101135"/>
          </a:xfrm>
          <a:prstGeom prst="rect">
            <a:avLst/>
          </a:prstGeom>
        </p:spPr>
      </p:pic>
      <p:sp>
        <p:nvSpPr>
          <p:cNvPr id="3" name="Čárový bublinový popisek 1 2"/>
          <p:cNvSpPr/>
          <p:nvPr/>
        </p:nvSpPr>
        <p:spPr>
          <a:xfrm>
            <a:off x="7576456" y="1260000"/>
            <a:ext cx="2198915" cy="1240971"/>
          </a:xfrm>
          <a:prstGeom prst="borderCallout1">
            <a:avLst>
              <a:gd name="adj1" fmla="val 18750"/>
              <a:gd name="adj2" fmla="val -8333"/>
              <a:gd name="adj3" fmla="val 192325"/>
              <a:gd name="adj4" fmla="val -11655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Střední Evropa 5% </a:t>
            </a:r>
          </a:p>
          <a:p>
            <a:pPr algn="ctr"/>
            <a:r>
              <a:rPr lang="cs-CZ" sz="1200" dirty="0" smtClean="0"/>
              <a:t>(DE, CZ, SK, PL, AT)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2133" y="6847113"/>
            <a:ext cx="8615928" cy="4320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b="1" dirty="0" smtClean="0">
                <a:latin typeface="+mj-lt"/>
              </a:rPr>
              <a:t>Většina hospodářského růstu (90%) se bude odehrávat za hranicemi EU</a:t>
            </a:r>
          </a:p>
        </p:txBody>
      </p:sp>
    </p:spTree>
    <p:extLst>
      <p:ext uri="{BB962C8B-B14F-4D97-AF65-F5344CB8AC3E}">
        <p14:creationId xmlns:p14="http://schemas.microsoft.com/office/powerpoint/2010/main" val="32087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Být blíže globálnímu zákazníkovi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956315" y="1442998"/>
            <a:ext cx="8964000" cy="5760000"/>
          </a:xfrm>
        </p:spPr>
        <p:txBody>
          <a:bodyPr/>
          <a:lstStyle/>
          <a:p>
            <a:pPr lvl="0"/>
            <a:r>
              <a:rPr lang="cs-CZ" sz="2000" dirty="0" smtClean="0">
                <a:solidFill>
                  <a:schemeClr val="tx1"/>
                </a:solidFill>
              </a:rPr>
              <a:t>Bránou Střední Evropy na globální trhy je nyní především Německo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b="1" dirty="0" smtClean="0">
                <a:solidFill>
                  <a:schemeClr val="tx1"/>
                </a:solidFill>
              </a:rPr>
              <a:t>Jednou </a:t>
            </a:r>
            <a:r>
              <a:rPr lang="cs-CZ" sz="2000" b="1" dirty="0">
                <a:solidFill>
                  <a:schemeClr val="tx1"/>
                </a:solidFill>
              </a:rPr>
              <a:t>z možných cest, jak na perspektivní zahraniční trhy </a:t>
            </a:r>
            <a:r>
              <a:rPr lang="cs-CZ" sz="2000" b="1" dirty="0" smtClean="0">
                <a:solidFill>
                  <a:schemeClr val="tx1"/>
                </a:solidFill>
              </a:rPr>
              <a:t>proniknout přímo, je podpora „trvalé přítomnosti“ českých  firem na zahraničních trzích</a:t>
            </a:r>
          </a:p>
          <a:p>
            <a:pPr lvl="1"/>
            <a:r>
              <a:rPr lang="cs-CZ" sz="1600" dirty="0" smtClean="0"/>
              <a:t>Dlouhodobé </a:t>
            </a:r>
            <a:r>
              <a:rPr lang="cs-CZ" sz="1600" dirty="0"/>
              <a:t>působení firem na zahraničních trzích vytváří nejen vazbu na zákazníky, ale odbourává také pomyslnou vzdálenost. </a:t>
            </a:r>
            <a:endParaRPr lang="cs-CZ" sz="1600" dirty="0" smtClean="0"/>
          </a:p>
          <a:p>
            <a:pPr lvl="1"/>
            <a:r>
              <a:rPr lang="cs-CZ" sz="1600" dirty="0" smtClean="0"/>
              <a:t>Může mít řadu podob od pobočky, joint-venture, akvizice, výrobní nebo servisní jednotky, až po varianty typické pro ICT firmy nebo online obchod</a:t>
            </a: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dirty="0" smtClean="0">
                <a:solidFill>
                  <a:schemeClr val="tx1"/>
                </a:solidFill>
              </a:rPr>
              <a:t>Přítomnost </a:t>
            </a:r>
            <a:r>
              <a:rPr lang="cs-CZ" sz="2000" dirty="0">
                <a:solidFill>
                  <a:schemeClr val="tx1"/>
                </a:solidFill>
              </a:rPr>
              <a:t>na zahraničních trzích </a:t>
            </a:r>
            <a:r>
              <a:rPr lang="cs-CZ" sz="2000" dirty="0" smtClean="0">
                <a:solidFill>
                  <a:schemeClr val="tx1"/>
                </a:solidFill>
              </a:rPr>
              <a:t>není </a:t>
            </a:r>
            <a:r>
              <a:rPr lang="cs-CZ" sz="2000" dirty="0">
                <a:solidFill>
                  <a:schemeClr val="tx1"/>
                </a:solidFill>
              </a:rPr>
              <a:t>pro české firmy </a:t>
            </a:r>
            <a:r>
              <a:rPr lang="cs-CZ" sz="2000" dirty="0" smtClean="0">
                <a:solidFill>
                  <a:schemeClr val="tx1"/>
                </a:solidFill>
              </a:rPr>
              <a:t>novinkou</a:t>
            </a:r>
          </a:p>
          <a:p>
            <a:pPr lvl="1"/>
            <a:r>
              <a:rPr lang="cs-CZ" sz="1600" b="1" dirty="0" smtClean="0"/>
              <a:t>Například </a:t>
            </a:r>
            <a:r>
              <a:rPr lang="cs-CZ" sz="1600" b="1" dirty="0"/>
              <a:t>i na tak sofistikovaném trhu, jako jsou </a:t>
            </a:r>
            <a:r>
              <a:rPr lang="cs-CZ" sz="1600" b="1" dirty="0" smtClean="0"/>
              <a:t>USA. </a:t>
            </a:r>
            <a:r>
              <a:rPr lang="cs-CZ" sz="1600" dirty="0" smtClean="0"/>
              <a:t>Firmy </a:t>
            </a:r>
            <a:r>
              <a:rPr lang="cs-CZ" sz="1600" dirty="0"/>
              <a:t>se na americkém trhu </a:t>
            </a:r>
            <a:r>
              <a:rPr lang="cs-CZ" sz="1600" dirty="0" smtClean="0"/>
              <a:t>prosazují napříč </a:t>
            </a:r>
            <a:r>
              <a:rPr lang="cs-CZ" sz="1600" dirty="0"/>
              <a:t>sektory – od softwarových firem jako je </a:t>
            </a:r>
            <a:r>
              <a:rPr lang="cs-CZ" sz="1600" dirty="0" err="1"/>
              <a:t>Avast</a:t>
            </a:r>
            <a:r>
              <a:rPr lang="cs-CZ" sz="1600" dirty="0"/>
              <a:t> až po výrobce optiky </a:t>
            </a:r>
            <a:r>
              <a:rPr lang="cs-CZ" sz="1600" dirty="0" err="1"/>
              <a:t>Meopta</a:t>
            </a:r>
            <a:r>
              <a:rPr lang="cs-CZ" sz="1600" dirty="0"/>
              <a:t> či zemědělské techniky firmy </a:t>
            </a:r>
            <a:r>
              <a:rPr lang="cs-CZ" sz="1600" dirty="0" err="1" smtClean="0"/>
              <a:t>Farmet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b="1" dirty="0" smtClean="0"/>
              <a:t>Konkrétním </a:t>
            </a:r>
            <a:r>
              <a:rPr lang="cs-CZ" sz="1600" b="1" dirty="0"/>
              <a:t>příkladem úspěšného působení na zahraničních trzích je česká firma </a:t>
            </a:r>
            <a:r>
              <a:rPr lang="cs-CZ" sz="1600" b="1" dirty="0" err="1"/>
              <a:t>Linet</a:t>
            </a:r>
            <a:r>
              <a:rPr lang="cs-CZ" sz="1600" b="1" dirty="0"/>
              <a:t>, která nedávno založila svou již devatenáctou pobočku v daleké </a:t>
            </a:r>
            <a:r>
              <a:rPr lang="cs-CZ" sz="1600" b="1" dirty="0" smtClean="0"/>
              <a:t>Austrálii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 smtClean="0"/>
              <a:t>Jihomoravská </a:t>
            </a:r>
            <a:r>
              <a:rPr lang="cs-CZ" sz="1600" dirty="0"/>
              <a:t>firma LIKO-S, která založila pobočku v indickém </a:t>
            </a:r>
            <a:r>
              <a:rPr lang="cs-CZ" sz="1600" dirty="0" err="1"/>
              <a:t>Bengalore</a:t>
            </a:r>
            <a:r>
              <a:rPr lang="cs-CZ" sz="1600" dirty="0"/>
              <a:t> a úspěšně se prosazuje na tamním trhu.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723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Projekty na podporu ekonomických aktivit v zahraničí (PROPEA)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Záruka zahraniční rozvojové spolupráce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Ekonomická diplomacie na ambasádách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Ekonomické novinky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Mapa globálních oborových příležitostí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Krajští exportní specialisté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Sektorové rozvojové platformy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Projekty ekonomické diplomacie (PROPED)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Hodnocení ambasád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Ekonomická diplomacie a její nástroje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9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PROPEA - nový nástroj podpory přítomnosti na globálních trzích</a:t>
            </a:r>
            <a:endParaRPr lang="cs-CZ" dirty="0"/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1003900" y="1519200"/>
            <a:ext cx="8964000" cy="5760000"/>
          </a:xfrm>
        </p:spPr>
        <p:txBody>
          <a:bodyPr/>
          <a:lstStyle/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b="1" dirty="0" smtClean="0"/>
              <a:t>CBS – Czech Business Support (program PROPEA)</a:t>
            </a:r>
            <a:endParaRPr lang="cs-CZ" sz="2000" b="1" dirty="0"/>
          </a:p>
          <a:p>
            <a:pPr lvl="1"/>
            <a:r>
              <a:rPr lang="cs-CZ" sz="1600" dirty="0" smtClean="0"/>
              <a:t>doplněk </a:t>
            </a:r>
            <a:r>
              <a:rPr lang="cs-CZ" sz="1600" dirty="0"/>
              <a:t>k individuálním službám, které firmám poskytují zastupitelské úřady a agentury </a:t>
            </a:r>
            <a:r>
              <a:rPr lang="cs-CZ" sz="1600" dirty="0" err="1"/>
              <a:t>CzechTrade</a:t>
            </a:r>
            <a:r>
              <a:rPr lang="cs-CZ" sz="1600" dirty="0"/>
              <a:t> a </a:t>
            </a:r>
            <a:r>
              <a:rPr lang="cs-CZ" sz="1600" dirty="0" err="1"/>
              <a:t>CzechInvest</a:t>
            </a:r>
            <a:r>
              <a:rPr lang="cs-CZ" sz="1600" dirty="0"/>
              <a:t> v zahraničí</a:t>
            </a:r>
          </a:p>
          <a:p>
            <a:pPr lvl="1"/>
            <a:endParaRPr lang="cs-CZ" sz="1600" dirty="0" smtClean="0"/>
          </a:p>
          <a:p>
            <a:r>
              <a:rPr lang="cs-CZ" sz="2000" b="1" dirty="0">
                <a:solidFill>
                  <a:schemeClr val="tx1"/>
                </a:solidFill>
              </a:rPr>
              <a:t>Cílem programu je:</a:t>
            </a:r>
            <a:endParaRPr lang="en-GB" sz="2000" b="1" dirty="0">
              <a:solidFill>
                <a:schemeClr val="tx1"/>
              </a:solidFill>
            </a:endParaRPr>
          </a:p>
          <a:p>
            <a:pPr lvl="1"/>
            <a:r>
              <a:rPr lang="cs-CZ" sz="1600" b="1" dirty="0"/>
              <a:t>p</a:t>
            </a:r>
            <a:r>
              <a:rPr lang="cs-CZ" sz="1600" b="1" dirty="0" smtClean="0"/>
              <a:t>odpořit české firmy</a:t>
            </a:r>
            <a:r>
              <a:rPr lang="cs-CZ" sz="1600" dirty="0" smtClean="0"/>
              <a:t>, jejichž cílem je trvaleji se usadit na zahraničím trhu – řada variant</a:t>
            </a:r>
          </a:p>
          <a:p>
            <a:pPr lvl="1"/>
            <a:r>
              <a:rPr lang="cs-CZ" sz="1600" b="1" dirty="0" smtClean="0"/>
              <a:t>podpořit trvalou přítomnost </a:t>
            </a:r>
            <a:r>
              <a:rPr lang="cs-CZ" sz="1600" dirty="0" smtClean="0"/>
              <a:t>českých firem na zahraničních trzích</a:t>
            </a:r>
            <a:endParaRPr lang="cs-CZ" sz="1600" dirty="0"/>
          </a:p>
          <a:p>
            <a:pPr lvl="1"/>
            <a:r>
              <a:rPr lang="cs-CZ" sz="1600" b="1" dirty="0" smtClean="0"/>
              <a:t>snížit rizika </a:t>
            </a:r>
            <a:r>
              <a:rPr lang="cs-CZ" sz="1600" dirty="0" smtClean="0"/>
              <a:t>spojena </a:t>
            </a:r>
            <a:r>
              <a:rPr lang="cs-CZ" sz="1600" dirty="0"/>
              <a:t>se vstupem na </a:t>
            </a:r>
            <a:r>
              <a:rPr lang="cs-CZ" sz="1600" dirty="0" smtClean="0"/>
              <a:t>zahraniční trhy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Spolupráce ambasád s</a:t>
            </a:r>
            <a:r>
              <a:rPr lang="cs-CZ" sz="2000" b="1" dirty="0">
                <a:solidFill>
                  <a:schemeClr val="tx1"/>
                </a:solidFill>
              </a:rPr>
              <a:t> místními specializovanými a ověřenými </a:t>
            </a:r>
            <a:r>
              <a:rPr lang="cs-CZ" sz="2000" b="1" dirty="0" smtClean="0">
                <a:solidFill>
                  <a:schemeClr val="tx1"/>
                </a:solidFill>
              </a:rPr>
              <a:t>firmami</a:t>
            </a:r>
          </a:p>
          <a:p>
            <a:pPr lvl="1"/>
            <a:r>
              <a:rPr lang="cs-CZ" sz="1600" dirty="0"/>
              <a:t>Přímo v zahraničí pomohou vyřídit např. administraci, získání licence, zastupování či samotnou podporu zahájení výroby na místě</a:t>
            </a:r>
          </a:p>
          <a:p>
            <a:pPr marL="324000" lvl="1" indent="0">
              <a:buNone/>
            </a:pPr>
            <a:endParaRPr lang="cs-CZ" sz="1400" dirty="0" smtClean="0"/>
          </a:p>
          <a:p>
            <a:r>
              <a:rPr lang="cs-CZ" sz="2000" b="1" dirty="0">
                <a:solidFill>
                  <a:schemeClr val="tx1"/>
                </a:solidFill>
              </a:rPr>
              <a:t>Financování</a:t>
            </a:r>
          </a:p>
          <a:p>
            <a:pPr lvl="1"/>
            <a:r>
              <a:rPr lang="cs-CZ" sz="1600" dirty="0"/>
              <a:t>Jednotná procentuální spoluúčast českých firem ve výši 30 %, služby jsou ze 70 % dotované z rozpočtu projektu PROPEA</a:t>
            </a:r>
          </a:p>
          <a:p>
            <a:pPr lvl="1"/>
            <a:endParaRPr lang="cs-CZ" sz="1400" dirty="0"/>
          </a:p>
          <a:p>
            <a:r>
              <a:rPr lang="cs-CZ" sz="2000" b="1" dirty="0">
                <a:solidFill>
                  <a:schemeClr val="tx1"/>
                </a:solidFill>
              </a:rPr>
              <a:t>Teritoria</a:t>
            </a:r>
          </a:p>
          <a:p>
            <a:pPr lvl="1"/>
            <a:r>
              <a:rPr lang="cs-CZ" sz="1600" dirty="0" smtClean="0"/>
              <a:t>Pilotní projekty </a:t>
            </a:r>
            <a:r>
              <a:rPr lang="cs-CZ" sz="1600" dirty="0"/>
              <a:t>PROPEA 2019: Mongolsko, Maroko, Indonésie a Japonsko </a:t>
            </a:r>
          </a:p>
          <a:p>
            <a:pPr lvl="1"/>
            <a:r>
              <a:rPr lang="cs-CZ" sz="1600" dirty="0"/>
              <a:t>V roce 2020 připravujeme rozšíření na další trhy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lvl="1"/>
            <a:endParaRPr lang="cs-CZ" sz="1200" dirty="0"/>
          </a:p>
          <a:p>
            <a:pPr lvl="2"/>
            <a:endParaRPr lang="en-GB" sz="1200" dirty="0"/>
          </a:p>
          <a:p>
            <a:pPr marL="0" lvl="2" indent="0" algn="ctr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6768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Záruka ZRS - nový finanční nástroj podpory přítomnosti na globálních trzích</a:t>
            </a:r>
            <a:endParaRPr lang="cs-CZ" dirty="0"/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1003900" y="1519200"/>
            <a:ext cx="8964000" cy="5760000"/>
          </a:xfrm>
        </p:spPr>
        <p:txBody>
          <a:bodyPr/>
          <a:lstStyle/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b="1" dirty="0"/>
              <a:t>Program </a:t>
            </a:r>
            <a:r>
              <a:rPr lang="cs-CZ" sz="2000" b="1" dirty="0" smtClean="0"/>
              <a:t>Záruka zahraniční rozvojové spolupráce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 smtClean="0"/>
              <a:t>podporuje </a:t>
            </a:r>
            <a:r>
              <a:rPr lang="cs-CZ" sz="1600" dirty="0"/>
              <a:t>prostřednictvím bankovních záruk soukromé investice tuzemských podnikatelů na rizikových trzích v rozvojových zemích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/>
              <a:t>podpora je určena tuzemským podnikatelům bez rozdílu </a:t>
            </a:r>
            <a:r>
              <a:rPr lang="cs-CZ" sz="1600" dirty="0" smtClean="0"/>
              <a:t>velikosti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 smtClean="0"/>
              <a:t>program realizuje Českomoravská záruční rozvojová banka (ČMZRB)</a:t>
            </a:r>
            <a:endParaRPr lang="cs-CZ" sz="1600" dirty="0"/>
          </a:p>
          <a:p>
            <a:pPr marL="324000" lvl="2" indent="0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None/>
            </a:pPr>
            <a:endParaRPr lang="cs-CZ" sz="1600" dirty="0" smtClean="0"/>
          </a:p>
          <a:p>
            <a:r>
              <a:rPr lang="cs-CZ" sz="2000" b="1" dirty="0" smtClean="0">
                <a:solidFill>
                  <a:schemeClr val="tx1"/>
                </a:solidFill>
              </a:rPr>
              <a:t>Zaručovaný úvěr lze využít například na 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 smtClean="0"/>
              <a:t>pořízení </a:t>
            </a:r>
            <a:r>
              <a:rPr lang="cs-CZ" sz="1600" dirty="0"/>
              <a:t>dlouhodobého nehmotného </a:t>
            </a:r>
            <a:r>
              <a:rPr lang="cs-CZ" sz="1600" dirty="0" smtClean="0"/>
              <a:t>majetku a náklady </a:t>
            </a:r>
            <a:r>
              <a:rPr lang="cs-CZ" sz="1600" dirty="0"/>
              <a:t>spojené s transferem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/>
              <a:t>náklady spojené s realizací projektu v cílové rozvojové zemi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Charakter nabízené záruky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/>
              <a:t>za úvěr až do výše 50 % jistiny zaručovaného </a:t>
            </a:r>
            <a:r>
              <a:rPr lang="cs-CZ" sz="1600" dirty="0" smtClean="0"/>
              <a:t>úvěru, výše </a:t>
            </a:r>
            <a:r>
              <a:rPr lang="cs-CZ" sz="1600" dirty="0"/>
              <a:t>záruky až 25 000 000 CZK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/>
              <a:t>výše zaručovaného úvěru není omezena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600" dirty="0"/>
              <a:t>platnost bankovní záruky až 8 let</a:t>
            </a:r>
          </a:p>
          <a:p>
            <a:pPr marL="324000" lvl="1" indent="0">
              <a:buNone/>
            </a:pPr>
            <a:endParaRPr lang="cs-CZ" sz="1400" dirty="0" smtClean="0"/>
          </a:p>
          <a:p>
            <a:r>
              <a:rPr lang="cs-CZ" sz="2000" b="1" dirty="0" smtClean="0">
                <a:solidFill>
                  <a:schemeClr val="tx1"/>
                </a:solidFill>
              </a:rPr>
              <a:t>Teritoria</a:t>
            </a:r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hlinkClick r:id="rId3"/>
              </a:rPr>
              <a:t>Přehled rozvojových zemí OECD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5717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27320" y="2512605"/>
          <a:ext cx="9558264" cy="315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3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9244">
                <a:tc>
                  <a:txBody>
                    <a:bodyPr/>
                    <a:lstStyle/>
                    <a:p>
                      <a:pPr algn="ctr"/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Počet aktérů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Struktura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Forma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Míra otevřenosti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Hlavní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cíl</a:t>
                      </a:r>
                      <a:endParaRPr lang="cs-C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652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Klubová diplomacie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omezený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hierarchická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především písemná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nízká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podepisovat memoranda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652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Síťová diplomacie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velký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plochá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především ústní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vysoká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zvyšovat</a:t>
                      </a:r>
                      <a:r>
                        <a:rPr lang="cs-CZ" sz="1800" baseline="0" dirty="0" smtClean="0"/>
                        <a:t> bilaterální toky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Klubová a síťová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5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63952" y="1424091"/>
            <a:ext cx="8933994" cy="1755059"/>
          </a:xfrm>
        </p:spPr>
        <p:txBody>
          <a:bodyPr/>
          <a:lstStyle/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smtClean="0">
                <a:hlinkClick r:id="rId3"/>
              </a:rPr>
              <a:t>www.export.cz</a:t>
            </a:r>
            <a:endParaRPr lang="cs-CZ" dirty="0" smtClean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smtClean="0"/>
              <a:t>Novinky psané našimi ekonomickými diplomaty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smtClean="0"/>
              <a:t>Aktuální informace z teritoria pro podnikatele, veřejnost i novináře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sz="2400" dirty="0" smtClean="0">
              <a:solidFill>
                <a:srgbClr val="D52B1E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Ekonomické novinky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86" y="3883400"/>
            <a:ext cx="3149781" cy="33549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4" y="3883400"/>
            <a:ext cx="3248818" cy="34003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11" y="3883400"/>
            <a:ext cx="3125089" cy="33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74096" y="1876414"/>
            <a:ext cx="4255105" cy="1149815"/>
          </a:xfrm>
        </p:spPr>
        <p:txBody>
          <a:bodyPr/>
          <a:lstStyle/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dirty="0" smtClean="0">
                <a:solidFill>
                  <a:srgbClr val="D52B1E"/>
                </a:solidFill>
              </a:rPr>
              <a:t>Nová verze </a:t>
            </a:r>
            <a:r>
              <a:rPr lang="cs-CZ" sz="2000" dirty="0" smtClean="0"/>
              <a:t>Mapy globálních oborových příležitostí, letos také na </a:t>
            </a:r>
            <a:r>
              <a:rPr lang="cs-CZ" sz="2000" dirty="0" err="1" smtClean="0"/>
              <a:t>flashdrive</a:t>
            </a:r>
            <a:r>
              <a:rPr lang="cs-CZ" sz="2000" dirty="0" smtClean="0"/>
              <a:t> (dostupné online na export.cz)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sz="2400" dirty="0" smtClean="0">
              <a:solidFill>
                <a:srgbClr val="D52B1E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Mapa globálních oborových příležitostí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02" y="1876414"/>
            <a:ext cx="3597565" cy="50455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3026229"/>
            <a:ext cx="996376" cy="16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6000" y="1800225"/>
            <a:ext cx="4530642" cy="5760000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od 1. 1. 2019 ve spolupráci s Hospodářskou komorou ČR v 5 krajích Krajské exportní specialisty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Jihomoravský, Moravskoslezský, Pardubický, Olomoucký a Zlínský kraj </a:t>
            </a:r>
            <a:r>
              <a:rPr lang="cs-CZ" sz="2000" b="1" dirty="0" smtClean="0">
                <a:solidFill>
                  <a:schemeClr val="tx1"/>
                </a:solidFill>
              </a:rPr>
              <a:t>+ další 2 v roce 2020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Umí pomoci s finančními nástroji, pojištěním, rozvojovou spoluprací i službami ambasád 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ZÚ se na ně mohou přímo obracet – jsou jejich kontakt v krajích 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324000" lvl="1" indent="0">
              <a:buNone/>
            </a:pPr>
            <a:endParaRPr lang="cs-CZ" dirty="0" smtClean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auto"/>
            <a:r>
              <a:rPr lang="cs-CZ" dirty="0" smtClean="0"/>
              <a:t>Krajští exportní specialisté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/>
          <a:stretch/>
        </p:blipFill>
        <p:spPr>
          <a:xfrm>
            <a:off x="5929281" y="1309134"/>
            <a:ext cx="4664456" cy="62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429" y="1970314"/>
            <a:ext cx="4613600" cy="5185916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nový nástroj České rozvojové agentury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dotace poskytovaná sdružení/spolku firem (do výše 1 mil. Kč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posílení kapacit soukromých firem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cílem je nabídka komplexních řešení, např. nemocnice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rozvojový přesah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hotová „nabídka“ českého integrovaného řešení k využití ZÚ 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Sektorové</a:t>
            </a:r>
            <a:r>
              <a:rPr lang="cs-CZ" dirty="0" smtClean="0"/>
              <a:t> rozvojové platformy</a:t>
            </a:r>
            <a:endParaRPr lang="en-US" dirty="0"/>
          </a:p>
        </p:txBody>
      </p:sp>
      <p:pic>
        <p:nvPicPr>
          <p:cNvPr id="6" name="Zástupný symbol pro obrázek 4"/>
          <p:cNvPicPr>
            <a:picLocks noGrp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667" r="239" b="427"/>
          <a:stretch/>
        </p:blipFill>
        <p:spPr>
          <a:xfrm>
            <a:off x="5816753" y="1536468"/>
            <a:ext cx="4233218" cy="5510905"/>
          </a:xfrm>
        </p:spPr>
      </p:pic>
    </p:spTree>
    <p:extLst>
      <p:ext uri="{BB962C8B-B14F-4D97-AF65-F5344CB8AC3E}">
        <p14:creationId xmlns:p14="http://schemas.microsoft.com/office/powerpoint/2010/main" val="6458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1496290" y="327240"/>
            <a:ext cx="8763023" cy="94852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Zdravotnická platforma</a:t>
            </a:r>
            <a:endParaRPr lang="cs-CZ" dirty="0"/>
          </a:p>
        </p:txBody>
      </p:sp>
      <p:pic>
        <p:nvPicPr>
          <p:cNvPr id="2048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6050" y="1358896"/>
            <a:ext cx="3628943" cy="2542062"/>
          </a:xfrm>
        </p:spPr>
      </p:pic>
      <p:sp>
        <p:nvSpPr>
          <p:cNvPr id="20484" name="TextovéPole 6"/>
          <p:cNvSpPr txBox="1">
            <a:spLocks noChangeArrowheads="1"/>
          </p:cNvSpPr>
          <p:nvPr/>
        </p:nvSpPr>
        <p:spPr bwMode="auto">
          <a:xfrm>
            <a:off x="5469774" y="2177935"/>
            <a:ext cx="4674455" cy="139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105" dirty="0">
                <a:latin typeface="Georgia" panose="02040502050405020303" pitchFamily="18" charset="0"/>
              </a:rPr>
              <a:t>V roce 2019 vznikla platforma při AVDZP, díky níž AVDZP připravuje komplexní nabídku českých schopností v oboru zdravotnictví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652653" y="4476640"/>
            <a:ext cx="2759826" cy="15960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cs-CZ" sz="2150" dirty="0" smtClean="0">
                <a:latin typeface="+mn-lt"/>
              </a:rPr>
              <a:t>V roce 2020 by měly vzniknout další dvě platformy – zaměření na infrastrukturní řešení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t="-343" r="488" b="17504"/>
          <a:stretch/>
        </p:blipFill>
        <p:spPr>
          <a:xfrm>
            <a:off x="1496290" y="3944937"/>
            <a:ext cx="3441470" cy="40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49996" y="1707777"/>
            <a:ext cx="9273934" cy="55401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klíčový nástroj ekonomické diplomacie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komplexní řešení sektorové prezentace v zahraničí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společný nástroj financování ekonomické diplomacie ČR koordinovaný MZV</a:t>
            </a:r>
          </a:p>
          <a:p>
            <a:pPr lvl="1">
              <a:spcAft>
                <a:spcPts val="1200"/>
              </a:spcAft>
            </a:pPr>
            <a:r>
              <a:rPr lang="cs-CZ" sz="1600" dirty="0" smtClean="0"/>
              <a:t>MPO</a:t>
            </a:r>
            <a:r>
              <a:rPr lang="cs-CZ" sz="1600" dirty="0"/>
              <a:t>, </a:t>
            </a:r>
            <a:r>
              <a:rPr lang="cs-CZ" sz="1600" dirty="0" err="1"/>
              <a:t>MZe</a:t>
            </a:r>
            <a:r>
              <a:rPr lang="cs-CZ" sz="1600" dirty="0"/>
              <a:t>, MO, MMR, MV a Úřad vlády ČR</a:t>
            </a:r>
          </a:p>
          <a:p>
            <a:pPr marL="324000" lvl="1" indent="0">
              <a:spcAft>
                <a:spcPts val="1200"/>
              </a:spcAft>
              <a:buNone/>
            </a:pPr>
            <a:endParaRPr lang="cs-CZ" sz="16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Projekty ekonomické </a:t>
            </a:r>
            <a:r>
              <a:rPr lang="cs-CZ" dirty="0" smtClean="0"/>
              <a:t>diplomacie (PROPED)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5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49996" y="1707777"/>
            <a:ext cx="4338863" cy="5351930"/>
          </a:xfrm>
        </p:spPr>
        <p:txBody>
          <a:bodyPr/>
          <a:lstStyle/>
          <a:p>
            <a:r>
              <a:rPr lang="cs-CZ" dirty="0" smtClean="0"/>
              <a:t>Úspěšné </a:t>
            </a:r>
            <a:r>
              <a:rPr lang="cs-CZ" dirty="0" err="1" smtClean="0"/>
              <a:t>PROPEDy</a:t>
            </a:r>
            <a:r>
              <a:rPr lang="cs-CZ" dirty="0" smtClean="0"/>
              <a:t> 2019</a:t>
            </a:r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800" b="1" dirty="0">
                <a:solidFill>
                  <a:schemeClr val="tx1"/>
                </a:solidFill>
              </a:rPr>
              <a:t>Jordánsko</a:t>
            </a:r>
            <a:r>
              <a:rPr lang="cs-CZ" sz="1800" dirty="0">
                <a:solidFill>
                  <a:schemeClr val="tx1"/>
                </a:solidFill>
              </a:rPr>
              <a:t> – </a:t>
            </a:r>
            <a:r>
              <a:rPr lang="cs-CZ" sz="1800" u="sng" dirty="0" smtClean="0">
                <a:solidFill>
                  <a:schemeClr val="tx1"/>
                </a:solidFill>
              </a:rPr>
              <a:t>zdravotnictví</a:t>
            </a:r>
          </a:p>
          <a:p>
            <a:pPr>
              <a:spcAft>
                <a:spcPts val="6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duben 2019, ZÚ Ammán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800" dirty="0">
                <a:solidFill>
                  <a:schemeClr val="tx1"/>
                </a:solidFill>
              </a:rPr>
              <a:t>mise vedená ministrem zdravotnictví ČR A. Vojtěchem</a:t>
            </a:r>
          </a:p>
          <a:p>
            <a:pPr marL="0" indent="0">
              <a:spcAft>
                <a:spcPts val="600"/>
              </a:spcAft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800" b="1" dirty="0">
                <a:solidFill>
                  <a:schemeClr val="tx1"/>
                </a:solidFill>
              </a:rPr>
              <a:t>Peru a </a:t>
            </a:r>
            <a:r>
              <a:rPr lang="cs-CZ" sz="1800" b="1" dirty="0" smtClean="0">
                <a:solidFill>
                  <a:schemeClr val="tx1"/>
                </a:solidFill>
              </a:rPr>
              <a:t>Kolumbie</a:t>
            </a:r>
            <a:r>
              <a:rPr lang="cs-CZ" sz="1800" dirty="0" smtClean="0">
                <a:solidFill>
                  <a:schemeClr val="tx1"/>
                </a:solidFill>
              </a:rPr>
              <a:t> – </a:t>
            </a:r>
            <a:r>
              <a:rPr lang="cs-CZ" sz="1800" u="sng" dirty="0" smtClean="0">
                <a:solidFill>
                  <a:schemeClr val="tx1"/>
                </a:solidFill>
              </a:rPr>
              <a:t>environmentální technologie</a:t>
            </a:r>
            <a:endParaRPr lang="cs-CZ" sz="1800" b="1" u="sng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800" dirty="0">
                <a:solidFill>
                  <a:schemeClr val="tx1"/>
                </a:solidFill>
              </a:rPr>
              <a:t>duben </a:t>
            </a:r>
            <a:r>
              <a:rPr lang="cs-CZ" sz="1800" dirty="0" smtClean="0">
                <a:solidFill>
                  <a:schemeClr val="tx1"/>
                </a:solidFill>
              </a:rPr>
              <a:t>2019, ZÚ Bogota, ZÚ Lima</a:t>
            </a:r>
          </a:p>
          <a:p>
            <a:pPr>
              <a:spcAft>
                <a:spcPts val="6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mise </a:t>
            </a:r>
            <a:r>
              <a:rPr lang="cs-CZ" sz="1800" dirty="0">
                <a:solidFill>
                  <a:schemeClr val="tx1"/>
                </a:solidFill>
              </a:rPr>
              <a:t>vedená ministrem </a:t>
            </a:r>
            <a:r>
              <a:rPr lang="cs-CZ" sz="1800" dirty="0" smtClean="0">
                <a:solidFill>
                  <a:schemeClr val="tx1"/>
                </a:solidFill>
              </a:rPr>
              <a:t>životního prostředí </a:t>
            </a:r>
            <a:r>
              <a:rPr lang="cs-CZ" sz="1800" dirty="0">
                <a:solidFill>
                  <a:schemeClr val="tx1"/>
                </a:solidFill>
              </a:rPr>
              <a:t>ČR </a:t>
            </a:r>
            <a:r>
              <a:rPr lang="cs-CZ" sz="1800" dirty="0" smtClean="0">
                <a:solidFill>
                  <a:schemeClr val="tx1"/>
                </a:solidFill>
              </a:rPr>
              <a:t>R. Brabcem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Projekty ekonomické </a:t>
            </a:r>
            <a:r>
              <a:rPr lang="cs-CZ" dirty="0" smtClean="0"/>
              <a:t>diplomacie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76" y="4387196"/>
            <a:ext cx="3640359" cy="27268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76" y="1738693"/>
            <a:ext cx="3640359" cy="24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467293" y="63209"/>
            <a:ext cx="9098819" cy="1344083"/>
          </a:xfrm>
        </p:spPr>
        <p:txBody>
          <a:bodyPr anchor="ctr"/>
          <a:lstStyle/>
          <a:p>
            <a:pPr algn="l" eaLnBrk="1" hangingPunct="1"/>
            <a:r>
              <a:rPr lang="cs-CZ" altLang="cs-CZ" sz="2400" dirty="0"/>
              <a:t>Hodnocení </a:t>
            </a:r>
            <a:r>
              <a:rPr lang="cs-CZ" altLang="cs-CZ" sz="2400" dirty="0" smtClean="0"/>
              <a:t>ambasád</a:t>
            </a:r>
            <a:endParaRPr lang="cs-CZ" altLang="cs-CZ" sz="24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9898" y="1407292"/>
          <a:ext cx="10356214" cy="31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209898" y="4709658"/>
          <a:ext cx="10356214" cy="31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71974-2E7A-4CA7-9B07-942EDF3D779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5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956315" y="1519200"/>
            <a:ext cx="9303685" cy="5760000"/>
          </a:xfrm>
        </p:spPr>
        <p:txBody>
          <a:bodyPr/>
          <a:lstStyle/>
          <a:p>
            <a:pPr lvl="0"/>
            <a:r>
              <a:rPr lang="cs-CZ" sz="2000" dirty="0" smtClean="0">
                <a:solidFill>
                  <a:schemeClr val="tx1"/>
                </a:solidFill>
              </a:rPr>
              <a:t>Trh střední Evropy je zásadní pro ČR – sousední země tvoří přes ½ exportu. Oborově se ČR zaměřuje na automobilový sektor</a:t>
            </a:r>
          </a:p>
          <a:p>
            <a:pPr lvl="1"/>
            <a:r>
              <a:rPr lang="cs-CZ" sz="1600" dirty="0" smtClean="0"/>
              <a:t>Tvoří </a:t>
            </a:r>
            <a:r>
              <a:rPr lang="cs-CZ" sz="1600" dirty="0"/>
              <a:t>čtvrtinu průmyslové produkce a 9 % </a:t>
            </a:r>
            <a:r>
              <a:rPr lang="cs-CZ" sz="1600" dirty="0" smtClean="0"/>
              <a:t>HDP, ale je i výrazně </a:t>
            </a:r>
            <a:r>
              <a:rPr lang="cs-CZ" sz="1600" dirty="0" err="1" smtClean="0"/>
              <a:t>procyklický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/>
              <a:t>Ekonomiky CEE regionu se </a:t>
            </a:r>
            <a:r>
              <a:rPr lang="cs-CZ" sz="1600" dirty="0" smtClean="0"/>
              <a:t>vlivem </a:t>
            </a:r>
            <a:r>
              <a:rPr lang="cs-CZ" sz="1600" dirty="0"/>
              <a:t>strukturální změny ekonomik, silného pracovního trhu, investicí do regionu. vyšší domácí poptávky, zvyšující diverzifikace (také směrem ke službám</a:t>
            </a:r>
            <a:r>
              <a:rPr lang="cs-CZ" sz="1600" dirty="0" smtClean="0"/>
              <a:t>) </a:t>
            </a:r>
            <a:r>
              <a:rPr lang="cs-CZ" sz="1600" dirty="0"/>
              <a:t>stávají odolnější vůči externím vlivům </a:t>
            </a:r>
          </a:p>
          <a:p>
            <a:pPr lvl="1"/>
            <a:endParaRPr lang="cs-CZ" sz="1600" dirty="0"/>
          </a:p>
          <a:p>
            <a:r>
              <a:rPr lang="cs-CZ" sz="2000" dirty="0" smtClean="0">
                <a:solidFill>
                  <a:schemeClr val="tx1"/>
                </a:solidFill>
              </a:rPr>
              <a:t>V centru pozornosti sice obchodní války</a:t>
            </a:r>
          </a:p>
          <a:p>
            <a:pPr lvl="1"/>
            <a:r>
              <a:rPr lang="cs-CZ" sz="1600" b="1" dirty="0" smtClean="0"/>
              <a:t>Ale jinak aktuální </a:t>
            </a:r>
            <a:r>
              <a:rPr lang="cs-CZ" sz="1600" b="1" dirty="0"/>
              <a:t>vývoj světové ekonomiky není primárně zapříčiněn obchodními válkami </a:t>
            </a:r>
            <a:r>
              <a:rPr lang="cs-CZ" sz="1600" dirty="0"/>
              <a:t>a nejedná se tak o hlavní faktor zpomalení. </a:t>
            </a:r>
            <a:r>
              <a:rPr lang="cs-CZ" sz="1600" dirty="0" smtClean="0"/>
              <a:t>Za </a:t>
            </a:r>
            <a:r>
              <a:rPr lang="cs-CZ" sz="1600" dirty="0"/>
              <a:t>poklesem tak stojí základní hnací síly hospodářských </a:t>
            </a:r>
            <a:r>
              <a:rPr lang="cs-CZ" sz="1600" dirty="0" smtClean="0"/>
              <a:t>cyklů (podle </a:t>
            </a:r>
            <a:r>
              <a:rPr lang="cs-CZ" sz="1600" dirty="0" err="1"/>
              <a:t>Economic</a:t>
            </a:r>
            <a:r>
              <a:rPr lang="cs-CZ" sz="1600" dirty="0"/>
              <a:t> </a:t>
            </a:r>
            <a:r>
              <a:rPr lang="cs-CZ" sz="1600" dirty="0" err="1"/>
              <a:t>Cycle</a:t>
            </a:r>
            <a:r>
              <a:rPr lang="cs-CZ" sz="1600" dirty="0"/>
              <a:t> </a:t>
            </a:r>
            <a:r>
              <a:rPr lang="cs-CZ" sz="1600" dirty="0" err="1"/>
              <a:t>Research</a:t>
            </a:r>
            <a:r>
              <a:rPr lang="cs-CZ" sz="1600" dirty="0"/>
              <a:t> </a:t>
            </a:r>
            <a:r>
              <a:rPr lang="cs-CZ" sz="1600" dirty="0" smtClean="0"/>
              <a:t>Institute)</a:t>
            </a:r>
          </a:p>
          <a:p>
            <a:pPr marL="324000" lvl="1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0422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956315" y="1519200"/>
            <a:ext cx="9303685" cy="5760000"/>
          </a:xfrm>
        </p:spPr>
        <p:txBody>
          <a:bodyPr/>
          <a:lstStyle/>
          <a:p>
            <a:pPr marL="324000" lvl="1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Nasazujeme nové nástroje moderní ekonomické </a:t>
            </a:r>
            <a:r>
              <a:rPr lang="cs-CZ" sz="2000" dirty="0">
                <a:solidFill>
                  <a:schemeClr val="tx1"/>
                </a:solidFill>
              </a:rPr>
              <a:t>diplomacie zaměřené na dovedení značek a firem i na vzdálenější trhy </a:t>
            </a:r>
            <a:r>
              <a:rPr lang="cs-CZ" sz="2000" dirty="0" smtClean="0">
                <a:solidFill>
                  <a:schemeClr val="tx1"/>
                </a:solidFill>
              </a:rPr>
              <a:t>a těsnější vztah </a:t>
            </a:r>
            <a:r>
              <a:rPr lang="cs-CZ" sz="2000" dirty="0">
                <a:solidFill>
                  <a:schemeClr val="tx1"/>
                </a:solidFill>
              </a:rPr>
              <a:t>s </a:t>
            </a:r>
            <a:r>
              <a:rPr lang="cs-CZ" sz="2000" dirty="0" smtClean="0">
                <a:solidFill>
                  <a:schemeClr val="tx1"/>
                </a:solidFill>
              </a:rPr>
              <a:t>odběrateli.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Například </a:t>
            </a:r>
            <a:r>
              <a:rPr lang="cs-CZ" sz="1600" dirty="0">
                <a:solidFill>
                  <a:schemeClr val="tx1"/>
                </a:solidFill>
              </a:rPr>
              <a:t>nově nabízený </a:t>
            </a:r>
            <a:r>
              <a:rPr lang="cs-CZ" sz="1600" dirty="0" smtClean="0">
                <a:solidFill>
                  <a:schemeClr val="tx1"/>
                </a:solidFill>
              </a:rPr>
              <a:t>soubor služeb </a:t>
            </a:r>
            <a:r>
              <a:rPr lang="cs-CZ" sz="1600" b="1" dirty="0">
                <a:solidFill>
                  <a:schemeClr val="tx1"/>
                </a:solidFill>
              </a:rPr>
              <a:t>PROPEA – Czech Business </a:t>
            </a:r>
            <a:r>
              <a:rPr lang="cs-CZ" sz="1600" b="1" dirty="0" smtClean="0">
                <a:solidFill>
                  <a:schemeClr val="tx1"/>
                </a:solidFill>
              </a:rPr>
              <a:t>Support</a:t>
            </a:r>
            <a:br>
              <a:rPr lang="cs-CZ" sz="1600" b="1" dirty="0" smtClean="0">
                <a:solidFill>
                  <a:schemeClr val="tx1"/>
                </a:solidFill>
              </a:rPr>
            </a:br>
            <a:r>
              <a:rPr lang="cs-CZ" sz="1600" b="1" dirty="0" smtClean="0">
                <a:solidFill>
                  <a:schemeClr val="tx1"/>
                </a:solidFill>
              </a:rPr>
              <a:t>a finanční nástroj Záruka ZRS</a:t>
            </a:r>
          </a:p>
          <a:p>
            <a:pPr lvl="1"/>
            <a:r>
              <a:rPr lang="cs-CZ" sz="1600" b="1" dirty="0" smtClean="0"/>
              <a:t>Posilujeme kapacity sektorových platforem pro komplexnější řešení – Czech </a:t>
            </a:r>
            <a:r>
              <a:rPr lang="cs-CZ" sz="1600" b="1" dirty="0" err="1" smtClean="0"/>
              <a:t>Healthcare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Solutions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lvl="1"/>
            <a:r>
              <a:rPr lang="cs-CZ" sz="1600" b="1" dirty="0" smtClean="0"/>
              <a:t>Nabídku kombinujeme s již existujícími  nástroji </a:t>
            </a:r>
            <a:r>
              <a:rPr lang="cs-CZ" sz="1600" dirty="0"/>
              <a:t>pro zvyšování růstu a přidané hodnoty (ČMZRB) a internacionalizace firem (EGAP, ČEB</a:t>
            </a:r>
            <a:r>
              <a:rPr lang="cs-CZ" sz="1600" dirty="0" smtClean="0"/>
              <a:t>)</a:t>
            </a:r>
          </a:p>
          <a:p>
            <a:pPr marL="324000" lvl="1" indent="0">
              <a:buNone/>
            </a:pPr>
            <a:endParaRPr lang="cs-CZ" sz="1600" dirty="0" smtClean="0"/>
          </a:p>
          <a:p>
            <a:r>
              <a:rPr lang="cs-CZ" sz="2000" dirty="0" smtClean="0">
                <a:solidFill>
                  <a:schemeClr val="tx1"/>
                </a:solidFill>
              </a:rPr>
              <a:t>Dále pokračujeme s funkčními nástroje ekonomické diplomacie</a:t>
            </a:r>
          </a:p>
          <a:p>
            <a:pPr lvl="1"/>
            <a:r>
              <a:rPr lang="cs-CZ" sz="1600" dirty="0" smtClean="0"/>
              <a:t>Ekonomické novinky a web Export.cz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MOP</a:t>
            </a:r>
          </a:p>
          <a:p>
            <a:pPr lvl="1"/>
            <a:r>
              <a:rPr lang="cs-CZ" sz="1600" dirty="0" smtClean="0"/>
              <a:t>Krajští exportní specialisté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Sektorové rozvojové platformy</a:t>
            </a:r>
          </a:p>
          <a:p>
            <a:pPr lvl="1"/>
            <a:r>
              <a:rPr lang="cs-CZ" sz="1600" dirty="0" smtClean="0"/>
              <a:t>PROPED</a:t>
            </a:r>
            <a:endParaRPr lang="cs-CZ" sz="1600" dirty="0" smtClean="0">
              <a:solidFill>
                <a:schemeClr val="tx1"/>
              </a:solidFill>
            </a:endParaRPr>
          </a:p>
          <a:p>
            <a:pPr lvl="1"/>
            <a:endParaRPr lang="cs-CZ" sz="1400" dirty="0" smtClean="0">
              <a:solidFill>
                <a:schemeClr val="tx1"/>
              </a:solidFill>
            </a:endParaRPr>
          </a:p>
          <a:p>
            <a:pPr lvl="1"/>
            <a:endParaRPr lang="cs-CZ" sz="1400" dirty="0" smtClean="0">
              <a:solidFill>
                <a:schemeClr val="tx1"/>
              </a:solidFill>
            </a:endParaRPr>
          </a:p>
          <a:p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4285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3216275"/>
          </a:xfrm>
        </p:spPr>
        <p:txBody>
          <a:bodyPr/>
          <a:lstStyle/>
          <a:p>
            <a:r>
              <a:rPr lang="cs-CZ" dirty="0" smtClean="0"/>
              <a:t>Výzvy mezinárodního obchodu</a:t>
            </a:r>
          </a:p>
          <a:p>
            <a:pPr lvl="1"/>
            <a:r>
              <a:rPr lang="cs-CZ" dirty="0" smtClean="0"/>
              <a:t>potenciál „blízkých“ exportních trhů (teritoriálně, sektorově) využit – kam dál?</a:t>
            </a:r>
          </a:p>
          <a:p>
            <a:pPr lvl="1"/>
            <a:r>
              <a:rPr lang="cs-CZ" dirty="0" smtClean="0"/>
              <a:t>ekonomika naráží na své kapacity = export naráží na strop za současné struktury ekonomiky a vnějších vztahů</a:t>
            </a:r>
            <a:endParaRPr lang="cs-CZ" dirty="0"/>
          </a:p>
          <a:p>
            <a:pPr lvl="1"/>
            <a:r>
              <a:rPr lang="cs-CZ" dirty="0" smtClean="0"/>
              <a:t>rizika - růst </a:t>
            </a:r>
            <a:r>
              <a:rPr lang="cs-CZ" dirty="0"/>
              <a:t>dovozních cel, omezování exportu, </a:t>
            </a:r>
            <a:r>
              <a:rPr lang="cs-CZ" dirty="0" smtClean="0"/>
              <a:t>administrativních bariér, znevýhodňování </a:t>
            </a:r>
            <a:r>
              <a:rPr lang="cs-CZ" dirty="0"/>
              <a:t>dováženého </a:t>
            </a:r>
            <a:r>
              <a:rPr lang="cs-CZ" dirty="0" smtClean="0"/>
              <a:t>zboží, diskriminace v </a:t>
            </a:r>
            <a:r>
              <a:rPr lang="cs-CZ" dirty="0"/>
              <a:t>přístupu k veřejným </a:t>
            </a:r>
            <a:r>
              <a:rPr lang="cs-CZ" dirty="0" smtClean="0"/>
              <a:t>zakázkám</a:t>
            </a:r>
          </a:p>
          <a:p>
            <a:endParaRPr lang="cs-CZ" dirty="0" smtClean="0"/>
          </a:p>
          <a:p>
            <a:r>
              <a:rPr lang="cs-CZ" dirty="0" smtClean="0"/>
              <a:t>Vliv na ČR</a:t>
            </a:r>
          </a:p>
          <a:p>
            <a:pPr lvl="1"/>
            <a:r>
              <a:rPr lang="cs-CZ" dirty="0"/>
              <a:t>růst světového zahraničního obchodu je pomalejší než růst světového HDP</a:t>
            </a:r>
          </a:p>
          <a:p>
            <a:pPr lvl="1"/>
            <a:r>
              <a:rPr lang="cs-CZ" dirty="0" smtClean="0"/>
              <a:t>vývoj </a:t>
            </a:r>
            <a:r>
              <a:rPr lang="cs-CZ" dirty="0"/>
              <a:t>ekonomiky je </a:t>
            </a:r>
            <a:r>
              <a:rPr lang="cs-CZ" dirty="0" smtClean="0"/>
              <a:t>více </a:t>
            </a:r>
            <a:r>
              <a:rPr lang="cs-CZ" dirty="0"/>
              <a:t>ovlivňován </a:t>
            </a:r>
            <a:r>
              <a:rPr lang="cs-CZ" dirty="0" smtClean="0"/>
              <a:t>změnami</a:t>
            </a:r>
            <a:r>
              <a:rPr lang="cs-CZ" dirty="0"/>
              <a:t>, které probíhají v jiných zemích</a:t>
            </a:r>
          </a:p>
          <a:p>
            <a:pPr lvl="1"/>
            <a:r>
              <a:rPr lang="cs-CZ" dirty="0" smtClean="0"/>
              <a:t>čím </a:t>
            </a:r>
            <a:r>
              <a:rPr lang="cs-CZ" dirty="0"/>
              <a:t>je země menší, tím větší vliv na její vývoj mají změny vnějších </a:t>
            </a:r>
            <a:r>
              <a:rPr lang="cs-CZ" dirty="0" smtClean="0"/>
              <a:t>podmínek</a:t>
            </a:r>
          </a:p>
          <a:p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Změny v ekonomice a mezinárodním obchodě</a:t>
            </a:r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1257900" y="5489575"/>
            <a:ext cx="8964000" cy="2041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3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cs-CZ" b="1" dirty="0" smtClean="0"/>
              <a:t>Jak uspět ve světě? Vize 2020+</a:t>
            </a:r>
          </a:p>
          <a:p>
            <a:pPr lvl="1" fontAlgn="auto">
              <a:spcAft>
                <a:spcPts val="0"/>
              </a:spcAft>
            </a:pPr>
            <a:r>
              <a:rPr lang="cs-CZ" b="1" dirty="0" smtClean="0"/>
              <a:t>Poptávka – po čem je poptávka ve světě?</a:t>
            </a:r>
          </a:p>
          <a:p>
            <a:pPr lvl="1" fontAlgn="auto">
              <a:spcAft>
                <a:spcPts val="0"/>
              </a:spcAft>
            </a:pPr>
            <a:r>
              <a:rPr lang="cs-CZ" b="1" dirty="0" smtClean="0"/>
              <a:t>Nabídka komplexního řešení – čeští „integrátoři“</a:t>
            </a:r>
          </a:p>
          <a:p>
            <a:pPr lvl="1" fontAlgn="auto">
              <a:spcAft>
                <a:spcPts val="0"/>
              </a:spcAft>
            </a:pPr>
            <a:r>
              <a:rPr lang="cs-CZ" b="1" dirty="0" smtClean="0"/>
              <a:t>Na zahraniční trhy a především za hranice EU míříme společně – sdílení zkušeností a opěrné body</a:t>
            </a:r>
          </a:p>
          <a:p>
            <a:pPr lvl="1" fontAlgn="auto">
              <a:spcAft>
                <a:spcPts val="0"/>
              </a:spcAft>
            </a:pPr>
            <a:r>
              <a:rPr lang="cs-CZ" b="1" dirty="0" smtClean="0"/>
              <a:t>Napřímení vazeb – investice a přímé vztahy se zahraničními odběrateli</a:t>
            </a:r>
          </a:p>
        </p:txBody>
      </p:sp>
    </p:spTree>
    <p:extLst>
      <p:ext uri="{BB962C8B-B14F-4D97-AF65-F5344CB8AC3E}">
        <p14:creationId xmlns:p14="http://schemas.microsoft.com/office/powerpoint/2010/main" val="30032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38737" y="4142372"/>
            <a:ext cx="8964000" cy="5760000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 smtClean="0"/>
              <a:t>Děkuji za pozornost</a:t>
            </a:r>
            <a:endParaRPr lang="cs-CZ" sz="40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640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966" y="1302685"/>
            <a:ext cx="11564239" cy="650488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Dlouhá cesta  k exportu 4,2 biliónu korun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21763" y="3364637"/>
            <a:ext cx="2805344" cy="23614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701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1026173"/>
            <a:ext cx="12520245" cy="704263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Dlouhá cesta  k exportu 4,2 biliónu korun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21763" y="3364637"/>
            <a:ext cx="2805344" cy="23614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76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800225"/>
          <a:ext cx="8964612" cy="393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398">
                  <a:extLst>
                    <a:ext uri="{9D8B030D-6E8A-4147-A177-3AD203B41FA5}">
                      <a16:colId xmlns:a16="http://schemas.microsoft.com/office/drawing/2014/main" val="2707169689"/>
                    </a:ext>
                  </a:extLst>
                </a:gridCol>
                <a:gridCol w="2006353">
                  <a:extLst>
                    <a:ext uri="{9D8B030D-6E8A-4147-A177-3AD203B41FA5}">
                      <a16:colId xmlns:a16="http://schemas.microsoft.com/office/drawing/2014/main" val="1210213042"/>
                    </a:ext>
                  </a:extLst>
                </a:gridCol>
                <a:gridCol w="3521861">
                  <a:extLst>
                    <a:ext uri="{9D8B030D-6E8A-4147-A177-3AD203B41FA5}">
                      <a16:colId xmlns:a16="http://schemas.microsoft.com/office/drawing/2014/main" val="217347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Odkud (90.</a:t>
                      </a:r>
                      <a:r>
                        <a:rPr lang="cs-CZ" sz="18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léta)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ZMĚNA</a:t>
                      </a:r>
                      <a:endParaRPr lang="cs-CZ" sz="1800" b="1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Kam (vize 2020+)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275248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Jednorázový/opakovaný export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Přímý/nepřímý export/reexport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Působení na zahraničních trzích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Investiční přítomnost (export, investice, dceřiné společnosti) na zahraničních trzích a přímé vazby s</a:t>
                      </a:r>
                      <a:r>
                        <a:rPr lang="cs-CZ" sz="1600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odběrateli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304049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Převáženě subdodavatelská, prodej pod cizí značkou, podle zadání/výroba podle výkresu</a:t>
                      </a:r>
                      <a:endParaRPr lang="cs-CZ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Role českých dodavatelů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České značky a komplexní řešení pod vedením českých integrátorů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81643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Země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EU a „tradiční trhy“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Specializace na</a:t>
                      </a:r>
                      <a:r>
                        <a:rPr lang="cs-CZ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trhy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EU a světové trhy, včetně rozvojových trhů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38667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Tradiční distribuční kanály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Prodejní</a:t>
                      </a:r>
                      <a:r>
                        <a:rPr lang="cs-CZ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kanály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Plná škála kanálů, včetně elektronických a přímých (Amazon, IT služby, </a:t>
                      </a:r>
                      <a:r>
                        <a:rPr lang="cs-CZ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IoT</a:t>
                      </a: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...)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100770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Individuální (firmy vstupují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samostatně)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Pojetí přístupu k zahraničním trhům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Platformy a aliance s nabídka komplexnějšího řešení/integrované řešení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1422399406"/>
                  </a:ext>
                </a:extLst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b="1" dirty="0"/>
              <a:t>Česká pozice ve vnějších ekonomických vztazích </a:t>
            </a:r>
            <a:endParaRPr lang="cs-CZ" b="1" dirty="0" smtClean="0"/>
          </a:p>
          <a:p>
            <a:r>
              <a:rPr lang="cs-CZ" b="1" dirty="0" smtClean="0"/>
              <a:t>– </a:t>
            </a:r>
            <a:r>
              <a:rPr lang="cs-CZ" b="1" dirty="0"/>
              <a:t>firemní </a:t>
            </a:r>
            <a:r>
              <a:rPr lang="cs-CZ" b="1" dirty="0" smtClean="0"/>
              <a:t>podhled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95400" y="5912528"/>
            <a:ext cx="8964600" cy="14470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295400" y="6026826"/>
            <a:ext cx="896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Odlišná hospodářská realita 90tých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Důraz na hrubé objemy exportu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Odpovídají nižší přidaná hodnota/zisk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60400" y="1533525"/>
          <a:ext cx="9599612" cy="505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270716968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210213042"/>
                    </a:ext>
                  </a:extLst>
                </a:gridCol>
                <a:gridCol w="3986212">
                  <a:extLst>
                    <a:ext uri="{9D8B030D-6E8A-4147-A177-3AD203B41FA5}">
                      <a16:colId xmlns:a16="http://schemas.microsoft.com/office/drawing/2014/main" val="217347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Odkud (90.</a:t>
                      </a:r>
                      <a:r>
                        <a:rPr lang="cs-CZ" sz="18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léta)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ZMĚNA</a:t>
                      </a:r>
                      <a:endParaRPr lang="cs-CZ" sz="1800" b="1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Kam (vize 2020+)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275248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Poskytování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nformací, kontaktů a dotací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Hlubší podpora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Nové informační zdroje,</a:t>
                      </a:r>
                      <a:r>
                        <a:rPr lang="cs-CZ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specializované </a:t>
                      </a: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vzdělávání, cílené poradenství, podpora integračních platforem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304049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Převažující role státu</a:t>
                      </a: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Role </a:t>
                      </a:r>
                      <a:r>
                        <a:rPr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podnikatelských reprezentací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Posilování role podnikatelských reprezentací – regiony, poradenství, akce v zahraničí („role reprezentativních reprezentací“)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81643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 oddělených nádob, resortismus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„Defragmentace“ a sdílení zdrojů a agend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Sektorové politiky, ekonomická diplomacie a ZRS společně ve prospěch globalizace českých firem + sdílení informací ve státním sektoru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38667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Zaměření na investiční celky, státní nesdílené riziko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Finanční nástroje</a:t>
                      </a: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Rizikovější trhy, menší objemy,</a:t>
                      </a:r>
                      <a:r>
                        <a:rPr lang="cs-CZ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flexibilnější nástroje, záruky. Omezení dopadů do státního rozpočtu.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100770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Dílčí řešení, výhradně dary a granty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Rozvojová spolupráce</a:t>
                      </a:r>
                    </a:p>
                  </a:txBody>
                  <a:tcPr marL="58652" marR="58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Komplexní</a:t>
                      </a:r>
                      <a:r>
                        <a:rPr lang="cs-CZ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řešení podpory od investičních a referenčních projektů do čerpání z EU fondů, propojení státních a nestátních hráčů (soukromý i neziskový sektor).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Účelové dary a finanční nástroje.</a:t>
                      </a:r>
                      <a:endParaRPr lang="cs-CZ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652" marR="58652" marT="0" marB="0" anchor="ctr"/>
                </a:tc>
                <a:extLst>
                  <a:ext uri="{0D108BD9-81ED-4DB2-BD59-A6C34878D82A}">
                    <a16:rowId xmlns:a16="http://schemas.microsoft.com/office/drawing/2014/main" val="1422399406"/>
                  </a:ext>
                </a:extLst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b="1" dirty="0" smtClean="0"/>
              <a:t>Česká pozice ve vnějších ekonomických vztazích </a:t>
            </a:r>
          </a:p>
          <a:p>
            <a:r>
              <a:rPr lang="cs-CZ" b="1" dirty="0" smtClean="0"/>
              <a:t>– role státu (a podnikatelských reprezentací)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95400" y="6939524"/>
            <a:ext cx="896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Globalizovaná ekonomika, nové kanály, inovace a značky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České firmy zkušení exportéři </a:t>
            </a:r>
            <a:r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t>– nové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horizonty a cíle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Důraz na přidanou hodnotu/zisk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96000" y="1800225"/>
            <a:ext cx="4876200" cy="5760000"/>
          </a:xfrm>
        </p:spPr>
        <p:txBody>
          <a:bodyPr/>
          <a:lstStyle/>
          <a:p>
            <a:r>
              <a:rPr lang="cs-CZ" dirty="0" smtClean="0"/>
              <a:t>Co a kam vyvážet? </a:t>
            </a:r>
            <a:endParaRPr lang="cs-CZ" dirty="0"/>
          </a:p>
          <a:p>
            <a:pPr lvl="1"/>
            <a:r>
              <a:rPr lang="cs-CZ" dirty="0" smtClean="0"/>
              <a:t>Mapa </a:t>
            </a:r>
            <a:r>
              <a:rPr lang="cs-CZ" dirty="0"/>
              <a:t>globálních oborových </a:t>
            </a:r>
            <a:r>
              <a:rPr lang="cs-CZ" dirty="0" smtClean="0"/>
              <a:t>příležitostí</a:t>
            </a:r>
          </a:p>
          <a:p>
            <a:pPr lvl="1"/>
            <a:r>
              <a:rPr lang="cs-CZ" dirty="0" smtClean="0"/>
              <a:t>Souhrnné </a:t>
            </a:r>
            <a:r>
              <a:rPr lang="cs-CZ" dirty="0"/>
              <a:t>teritoriální </a:t>
            </a:r>
            <a:r>
              <a:rPr lang="cs-CZ" dirty="0" smtClean="0"/>
              <a:t>informace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izikovost </a:t>
            </a:r>
            <a:r>
              <a:rPr lang="cs-CZ" dirty="0"/>
              <a:t>nových </a:t>
            </a:r>
            <a:r>
              <a:rPr lang="cs-CZ" dirty="0" smtClean="0"/>
              <a:t>trhů</a:t>
            </a:r>
          </a:p>
          <a:p>
            <a:pPr lvl="1"/>
            <a:r>
              <a:rPr lang="cs-CZ" dirty="0" smtClean="0"/>
              <a:t>MED (export.cz)</a:t>
            </a:r>
          </a:p>
          <a:p>
            <a:pPr lvl="1"/>
            <a:r>
              <a:rPr lang="cs-CZ" dirty="0"/>
              <a:t>Sektorové rozvojové </a:t>
            </a:r>
            <a:r>
              <a:rPr lang="cs-CZ" dirty="0" smtClean="0"/>
              <a:t>platformy</a:t>
            </a:r>
          </a:p>
          <a:p>
            <a:r>
              <a:rPr lang="cs-CZ" dirty="0" smtClean="0"/>
              <a:t>Komu prodávat?</a:t>
            </a:r>
            <a:endParaRPr lang="cs-CZ" dirty="0"/>
          </a:p>
          <a:p>
            <a:pPr lvl="1"/>
            <a:r>
              <a:rPr lang="cs-CZ" dirty="0"/>
              <a:t>Klientské centrum pro </a:t>
            </a:r>
            <a:r>
              <a:rPr lang="cs-CZ" dirty="0" smtClean="0"/>
              <a:t>export + Jednotná zahraniční síť ČR</a:t>
            </a:r>
            <a:endParaRPr lang="cs-CZ" dirty="0"/>
          </a:p>
          <a:p>
            <a:pPr lvl="1"/>
            <a:r>
              <a:rPr lang="cs-CZ" dirty="0" smtClean="0"/>
              <a:t>PROPED</a:t>
            </a:r>
          </a:p>
          <a:p>
            <a:pPr lvl="1"/>
            <a:r>
              <a:rPr lang="cs-CZ" dirty="0" smtClean="0"/>
              <a:t>Czech Business </a:t>
            </a:r>
            <a:r>
              <a:rPr lang="cs-CZ" dirty="0" err="1" smtClean="0"/>
              <a:t>Centres</a:t>
            </a:r>
            <a:endParaRPr lang="cs-CZ" dirty="0" smtClean="0"/>
          </a:p>
          <a:p>
            <a:r>
              <a:rPr lang="cs-CZ" dirty="0" smtClean="0"/>
              <a:t>Jak zajistit finance?</a:t>
            </a:r>
            <a:endParaRPr lang="cs-CZ" dirty="0"/>
          </a:p>
          <a:p>
            <a:pPr lvl="1"/>
            <a:r>
              <a:rPr lang="cs-CZ" dirty="0" smtClean="0"/>
              <a:t>Tržní mezera – soukromé banky a státní ve spolupráci</a:t>
            </a:r>
          </a:p>
          <a:p>
            <a:pPr lvl="1"/>
            <a:r>
              <a:rPr lang="cs-CZ" dirty="0" smtClean="0"/>
              <a:t>Záruka – moderní, jednoduché nástroje i pro MSP</a:t>
            </a:r>
          </a:p>
          <a:p>
            <a:r>
              <a:rPr lang="cs-CZ" dirty="0" smtClean="0"/>
              <a:t>Jak pokrýt rizika?</a:t>
            </a:r>
          </a:p>
          <a:p>
            <a:pPr lvl="1"/>
            <a:r>
              <a:rPr lang="cs-CZ" dirty="0" smtClean="0"/>
              <a:t>Sdílení rizik s dalšími partnery i mimo ČR</a:t>
            </a:r>
          </a:p>
          <a:p>
            <a:pPr lvl="1"/>
            <a:r>
              <a:rPr lang="cs-CZ" dirty="0" smtClean="0"/>
              <a:t>Více menších projektů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6242885" y="1800225"/>
            <a:ext cx="4060743" cy="575945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Po čem je poptávka? Co řeší exportér? Co má řešit stát?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9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Společně, integrovaně a přímo na zahraniční trhy: vize 2020+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30" y="1422536"/>
            <a:ext cx="11278646" cy="6342410"/>
          </a:xfrm>
        </p:spPr>
      </p:pic>
    </p:spTree>
    <p:extLst>
      <p:ext uri="{BB962C8B-B14F-4D97-AF65-F5344CB8AC3E}">
        <p14:creationId xmlns:p14="http://schemas.microsoft.com/office/powerpoint/2010/main" val="25804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1860</Words>
  <Application>Microsoft Office PowerPoint</Application>
  <PresentationFormat>Vlastní</PresentationFormat>
  <Paragraphs>355</Paragraphs>
  <Slides>30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Azo Sans</vt:lpstr>
      <vt:lpstr>Calibri</vt:lpstr>
      <vt:lpstr>Georgia</vt:lpstr>
      <vt:lpstr>Open Sans</vt:lpstr>
      <vt:lpstr>Open Sans Light</vt:lpstr>
      <vt:lpstr>Symbol</vt:lpstr>
      <vt:lpstr>Wingdings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ambasád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David ČERNOHORSKÝ</cp:lastModifiedBy>
  <cp:revision>1556</cp:revision>
  <cp:lastPrinted>2019-11-12T12:47:13Z</cp:lastPrinted>
  <dcterms:created xsi:type="dcterms:W3CDTF">2013-04-23T12:07:07Z</dcterms:created>
  <dcterms:modified xsi:type="dcterms:W3CDTF">2019-11-12T14:10:44Z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